
<file path=[Content_Types].xml><?xml version="1.0" encoding="utf-8"?>
<Types xmlns="http://schemas.openxmlformats.org/package/2006/content-types">
  <Default Extension="fntdata" ContentType="application/x-fontdata"/>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Lst>
  <p:sldSz cx="9144000" cy="5143500" type="screen16x9"/>
  <p:notesSz cx="6858000" cy="9144000"/>
  <p:embeddedFontLst>
    <p:embeddedFont>
      <p:font typeface="Calibri" panose="020F0502020204030204" pitchFamily="34" charset="0"/>
      <p:regular r:id="rId38"/>
      <p:bold r:id="rId39"/>
      <p:italic r:id="rId40"/>
      <p:boldItalic r:id="rId41"/>
    </p:embeddedFont>
    <p:embeddedFont>
      <p:font typeface="Impact" panose="020B0806030902050204" pitchFamily="34" charset="0"/>
      <p:regular r:id="rId42"/>
    </p:embeddedFont>
    <p:embeddedFont>
      <p:font typeface="Lato" panose="020F0502020204030203" pitchFamily="34" charset="0"/>
      <p:regular r:id="rId43"/>
      <p:bold r:id="rId44"/>
      <p:italic r:id="rId45"/>
      <p:boldItalic r:id="rId46"/>
    </p:embeddedFont>
    <p:embeddedFont>
      <p:font typeface="Open Sans" panose="020B0606030504020204" pitchFamily="34" charset="0"/>
      <p:regular r:id="rId47"/>
      <p:bold r:id="rId48"/>
      <p:italic r:id="rId49"/>
      <p:boldItalic r:id="rId50"/>
    </p:embeddedFont>
    <p:embeddedFont>
      <p:font typeface="PT Sans Narrow" panose="020B0506020203020204" pitchFamily="34" charset="77"/>
      <p:regular r:id="rId51"/>
      <p:bold r:id="rId52"/>
    </p:embeddedFont>
    <p:embeddedFont>
      <p:font typeface="Roboto" panose="02000000000000000000" pitchFamily="2" charset="0"/>
      <p:regular r:id="rId53"/>
      <p:bold r:id="rId54"/>
      <p:italic r:id="rId55"/>
      <p:boldItalic r:id="rId5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2E1F25B-FE74-4413-94EC-65B8CCD687BE}">
  <a:tblStyle styleId="{92E1F25B-FE74-4413-94EC-65B8CCD687BE}"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009"/>
    <p:restoredTop sz="94719"/>
  </p:normalViewPr>
  <p:slideViewPr>
    <p:cSldViewPr snapToGrid="0">
      <p:cViewPr varScale="1">
        <p:scale>
          <a:sx n="198" d="100"/>
          <a:sy n="198" d="100"/>
        </p:scale>
        <p:origin x="984" y="17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2.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5.fntdata"/><Relationship Id="rId47" Type="http://schemas.openxmlformats.org/officeDocument/2006/relationships/font" Target="fonts/font10.fntdata"/><Relationship Id="rId50" Type="http://schemas.openxmlformats.org/officeDocument/2006/relationships/font" Target="fonts/font13.fntdata"/><Relationship Id="rId55" Type="http://schemas.openxmlformats.org/officeDocument/2006/relationships/font" Target="fonts/font18.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font" Target="fonts/font3.fntdata"/><Relationship Id="rId45" Type="http://schemas.openxmlformats.org/officeDocument/2006/relationships/font" Target="fonts/font8.fntdata"/><Relationship Id="rId53" Type="http://schemas.openxmlformats.org/officeDocument/2006/relationships/font" Target="fonts/font16.fntdata"/><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6.fntdata"/><Relationship Id="rId48" Type="http://schemas.openxmlformats.org/officeDocument/2006/relationships/font" Target="fonts/font11.fntdata"/><Relationship Id="rId56" Type="http://schemas.openxmlformats.org/officeDocument/2006/relationships/font" Target="fonts/font19.fntdata"/><Relationship Id="rId8" Type="http://schemas.openxmlformats.org/officeDocument/2006/relationships/slide" Target="slides/slide7.xml"/><Relationship Id="rId51" Type="http://schemas.openxmlformats.org/officeDocument/2006/relationships/font" Target="fonts/font14.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1.fntdata"/><Relationship Id="rId46" Type="http://schemas.openxmlformats.org/officeDocument/2006/relationships/font" Target="fonts/font9.fntdata"/><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font" Target="fonts/font4.fntdata"/><Relationship Id="rId54" Type="http://schemas.openxmlformats.org/officeDocument/2006/relationships/font" Target="fonts/font17.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2.fntdata"/><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7.fntdata"/><Relationship Id="rId52" Type="http://schemas.openxmlformats.org/officeDocument/2006/relationships/font" Target="fonts/font15.fntdata"/><Relationship Id="rId6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Sneha</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29ac9d77da5_0_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29ac9d77da5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29ac9d77da5_0_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29ac9d77da5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299d6a5c810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299d6a5c810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Xiaoqing</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29a3fbdc71a_0_31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29a3fbdc71a_0_3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Xiaoqing</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29a3fbdc71a_0_31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29a3fbdc71a_0_3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2000"/>
              </a:spcBef>
              <a:spcAft>
                <a:spcPts val="0"/>
              </a:spcAft>
              <a:buClr>
                <a:schemeClr val="dk1"/>
              </a:buClr>
              <a:buSzPts val="1100"/>
              <a:buFont typeface="Arial"/>
              <a:buNone/>
            </a:pPr>
            <a:r>
              <a:rPr lang="en" sz="850" b="1">
                <a:solidFill>
                  <a:schemeClr val="dk1"/>
                </a:solidFill>
              </a:rPr>
              <a:t>Xiaoqing -  The purpose of creating a baseline BoW model is to establish a simple and interpretable model that can serve as a starting point for comparison with more sophisticated models</a:t>
            </a:r>
            <a:endParaRPr sz="850" b="1">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29a3fbdc71a_0_30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29a3fbdc71a_0_30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Xiaoqing</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29a3fbdc71a_0_31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29a3fbdc71a_0_3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Xiaoqing</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29a3fbdc71a_0_30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29a3fbdc71a_0_30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29b745f66b0_1_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29b745f66b0_1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29b745f66b0_1_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29b745f66b0_1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29a3fbdc71a_0_3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29a3fbdc71a_0_3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Sneha</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29b745f66b0_1_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 name="Google Shape;262;g29b745f66b0_1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29b745f66b0_1_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 name="Google Shape;270;g29b745f66b0_1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29bced1c519_3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 name="Google Shape;277;g29bced1c519_3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29b745f66b0_1_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 name="Google Shape;285;g29b745f66b0_1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g29bced1c519_3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2" name="Google Shape;292;g29bced1c519_3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29a3fbdc71a_0_30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29a3fbdc71a_0_30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Sneha</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g29bb4dbe94c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7" name="Google Shape;307;g29bb4dbe94c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Sneha</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g29ac9d77da5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3" name="Google Shape;313;g29ac9d77da5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Sneha</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g29ac9d77da5_0_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2" name="Google Shape;322;g29ac9d77da5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Phani</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g29ac9d77da5_0_1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3" name="Google Shape;333;g29ac9d77da5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Phani</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299d6a5c81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299d6a5c81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Sneha</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29ac9d77da5_0_10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29ac9d77da5_0_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Phani</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29ac9d77da5_0_1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 name="Google Shape;355;g29ac9d77da5_0_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Phani</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29b35622811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 name="Google Shape;363;g29b35622811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Phani</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29b35622811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9" name="Google Shape;369;g29b35622811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Phani</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299d6a5c810_0_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5" name="Google Shape;375;g299d6a5c810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g29a3fbdc71a_0_22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1" name="Google Shape;381;g29a3fbdc71a_0_22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29a3fbdc71a_0_31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29a3fbdc71a_0_31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Sneha</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299d6a5c810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299d6a5c810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Sneha</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29ac9d77da5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29ac9d77da5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Sneha</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29ac9d77da5_0_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29ac9d77da5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Xiaoqing</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29ac9d77da5_0_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29ac9d77da5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29ac9d77da5_0_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29ac9d77da5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cxnSp>
        <p:nvCxnSpPr>
          <p:cNvPr id="10" name="Google Shape;10;p2"/>
          <p:cNvCxnSpPr/>
          <p:nvPr/>
        </p:nvCxnSpPr>
        <p:spPr>
          <a:xfrm>
            <a:off x="7007735" y="3176888"/>
            <a:ext cx="562200" cy="0"/>
          </a:xfrm>
          <a:prstGeom prst="straightConnector1">
            <a:avLst/>
          </a:prstGeom>
          <a:noFill/>
          <a:ln w="76200" cap="flat" cmpd="sng">
            <a:solidFill>
              <a:schemeClr val="lt2"/>
            </a:solidFill>
            <a:prstDash val="solid"/>
            <a:round/>
            <a:headEnd type="none" w="sm" len="sm"/>
            <a:tailEnd type="none" w="sm" len="sm"/>
          </a:ln>
        </p:spPr>
      </p:cxnSp>
      <p:cxnSp>
        <p:nvCxnSpPr>
          <p:cNvPr id="11" name="Google Shape;11;p2"/>
          <p:cNvCxnSpPr/>
          <p:nvPr/>
        </p:nvCxnSpPr>
        <p:spPr>
          <a:xfrm>
            <a:off x="1575035" y="3158252"/>
            <a:ext cx="562200" cy="0"/>
          </a:xfrm>
          <a:prstGeom prst="straightConnector1">
            <a:avLst/>
          </a:prstGeom>
          <a:noFill/>
          <a:ln w="76200" cap="flat" cmpd="sng">
            <a:solidFill>
              <a:schemeClr val="lt2"/>
            </a:solidFill>
            <a:prstDash val="solid"/>
            <a:round/>
            <a:headEnd type="none" w="sm" len="sm"/>
            <a:tailEnd type="none" w="sm" len="sm"/>
          </a:ln>
        </p:spPr>
      </p:cxnSp>
      <p:grpSp>
        <p:nvGrpSpPr>
          <p:cNvPr id="12" name="Google Shape;12;p2"/>
          <p:cNvGrpSpPr/>
          <p:nvPr/>
        </p:nvGrpSpPr>
        <p:grpSpPr>
          <a:xfrm>
            <a:off x="1004144" y="1022025"/>
            <a:ext cx="7136668" cy="152400"/>
            <a:chOff x="1346429" y="1011300"/>
            <a:chExt cx="6452100" cy="152400"/>
          </a:xfrm>
        </p:grpSpPr>
        <p:cxnSp>
          <p:nvCxnSpPr>
            <p:cNvPr id="13" name="Google Shape;13;p2"/>
            <p:cNvCxnSpPr/>
            <p:nvPr/>
          </p:nvCxnSpPr>
          <p:spPr>
            <a:xfrm rot="10800000">
              <a:off x="1346429" y="1011300"/>
              <a:ext cx="6452100" cy="0"/>
            </a:xfrm>
            <a:prstGeom prst="straightConnector1">
              <a:avLst/>
            </a:prstGeom>
            <a:noFill/>
            <a:ln w="76200" cap="flat" cmpd="sng">
              <a:solidFill>
                <a:schemeClr val="accent3"/>
              </a:solidFill>
              <a:prstDash val="solid"/>
              <a:round/>
              <a:headEnd type="none" w="sm" len="sm"/>
              <a:tailEnd type="none" w="sm" len="sm"/>
            </a:ln>
          </p:spPr>
        </p:cxnSp>
        <p:cxnSp>
          <p:nvCxnSpPr>
            <p:cNvPr id="14" name="Google Shape;14;p2"/>
            <p:cNvCxnSpPr/>
            <p:nvPr/>
          </p:nvCxnSpPr>
          <p:spPr>
            <a:xfrm rot="10800000">
              <a:off x="1346429" y="1163700"/>
              <a:ext cx="6452100" cy="0"/>
            </a:xfrm>
            <a:prstGeom prst="straightConnector1">
              <a:avLst/>
            </a:prstGeom>
            <a:noFill/>
            <a:ln w="9525" cap="flat" cmpd="sng">
              <a:solidFill>
                <a:schemeClr val="accent3"/>
              </a:solidFill>
              <a:prstDash val="solid"/>
              <a:round/>
              <a:headEnd type="none" w="sm" len="sm"/>
              <a:tailEnd type="none" w="sm" len="sm"/>
            </a:ln>
          </p:spPr>
        </p:cxnSp>
      </p:grpSp>
      <p:grpSp>
        <p:nvGrpSpPr>
          <p:cNvPr id="15" name="Google Shape;15;p2"/>
          <p:cNvGrpSpPr/>
          <p:nvPr/>
        </p:nvGrpSpPr>
        <p:grpSpPr>
          <a:xfrm>
            <a:off x="1004151" y="3969100"/>
            <a:ext cx="7136668" cy="152400"/>
            <a:chOff x="1346435" y="3969088"/>
            <a:chExt cx="6452100" cy="152400"/>
          </a:xfrm>
        </p:grpSpPr>
        <p:cxnSp>
          <p:nvCxnSpPr>
            <p:cNvPr id="16" name="Google Shape;16;p2"/>
            <p:cNvCxnSpPr/>
            <p:nvPr/>
          </p:nvCxnSpPr>
          <p:spPr>
            <a:xfrm>
              <a:off x="1346435" y="4121488"/>
              <a:ext cx="6452100" cy="0"/>
            </a:xfrm>
            <a:prstGeom prst="straightConnector1">
              <a:avLst/>
            </a:prstGeom>
            <a:noFill/>
            <a:ln w="76200" cap="flat" cmpd="sng">
              <a:solidFill>
                <a:schemeClr val="accent3"/>
              </a:solidFill>
              <a:prstDash val="solid"/>
              <a:round/>
              <a:headEnd type="none" w="sm" len="sm"/>
              <a:tailEnd type="none" w="sm" len="sm"/>
            </a:ln>
          </p:spPr>
        </p:cxnSp>
        <p:cxnSp>
          <p:nvCxnSpPr>
            <p:cNvPr id="17" name="Google Shape;17;p2"/>
            <p:cNvCxnSpPr/>
            <p:nvPr/>
          </p:nvCxnSpPr>
          <p:spPr>
            <a:xfrm>
              <a:off x="1346435" y="3969088"/>
              <a:ext cx="6452100" cy="0"/>
            </a:xfrm>
            <a:prstGeom prst="straightConnector1">
              <a:avLst/>
            </a:prstGeom>
            <a:noFill/>
            <a:ln w="9525" cap="flat" cmpd="sng">
              <a:solidFill>
                <a:schemeClr val="accent3"/>
              </a:solidFill>
              <a:prstDash val="solid"/>
              <a:round/>
              <a:headEnd type="none" w="sm" len="sm"/>
              <a:tailEnd type="none" w="sm" len="sm"/>
            </a:ln>
          </p:spPr>
        </p:cxnSp>
      </p:grpSp>
      <p:sp>
        <p:nvSpPr>
          <p:cNvPr id="18" name="Google Shape;18;p2"/>
          <p:cNvSpPr txBox="1">
            <a:spLocks noGrp="1"/>
          </p:cNvSpPr>
          <p:nvPr>
            <p:ph type="ctrTitle"/>
          </p:nvPr>
        </p:nvSpPr>
        <p:spPr>
          <a:xfrm>
            <a:off x="1004150" y="1751764"/>
            <a:ext cx="7136700" cy="1022400"/>
          </a:xfrm>
          <a:prstGeom prst="rect">
            <a:avLst/>
          </a:prstGeom>
        </p:spPr>
        <p:txBody>
          <a:bodyPr spcFirstLastPara="1" wrap="square" lIns="91425" tIns="91425" rIns="91425" bIns="91425" anchor="b" anchorCtr="0">
            <a:normAutofit/>
          </a:bodyPr>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a:endParaRPr/>
          </a:p>
        </p:txBody>
      </p:sp>
      <p:sp>
        <p:nvSpPr>
          <p:cNvPr id="19" name="Google Shape;19;p2"/>
          <p:cNvSpPr txBox="1">
            <a:spLocks noGrp="1"/>
          </p:cNvSpPr>
          <p:nvPr>
            <p:ph type="subTitle" idx="1"/>
          </p:nvPr>
        </p:nvSpPr>
        <p:spPr>
          <a:xfrm>
            <a:off x="2137225" y="2850039"/>
            <a:ext cx="48705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a:endParaRPr/>
          </a:p>
        </p:txBody>
      </p:sp>
      <p:sp>
        <p:nvSpPr>
          <p:cNvPr id="20" name="Google Shape;20;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5"/>
        <p:cNvGrpSpPr/>
        <p:nvPr/>
      </p:nvGrpSpPr>
      <p:grpSpPr>
        <a:xfrm>
          <a:off x="0" y="0"/>
          <a:ext cx="0" cy="0"/>
          <a:chOff x="0" y="0"/>
          <a:chExt cx="0" cy="0"/>
        </a:xfrm>
      </p:grpSpPr>
      <p:sp>
        <p:nvSpPr>
          <p:cNvPr id="56" name="Google Shape;56;p11"/>
          <p:cNvSpPr/>
          <p:nvPr/>
        </p:nvSpPr>
        <p:spPr>
          <a:xfrm>
            <a:off x="-75"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11"/>
          <p:cNvSpPr txBox="1">
            <a:spLocks noGrp="1"/>
          </p:cNvSpPr>
          <p:nvPr>
            <p:ph type="title" hasCustomPrompt="1"/>
          </p:nvPr>
        </p:nvSpPr>
        <p:spPr>
          <a:xfrm>
            <a:off x="311700" y="1304850"/>
            <a:ext cx="8520600" cy="1538400"/>
          </a:xfrm>
          <a:prstGeom prst="rect">
            <a:avLst/>
          </a:prstGeom>
        </p:spPr>
        <p:txBody>
          <a:bodyPr spcFirstLastPara="1" wrap="square" lIns="91425" tIns="91425" rIns="91425" bIns="91425" anchor="ctr" anchorCtr="0">
            <a:normAutofit/>
          </a:bodyPr>
          <a:lstStyle>
            <a:lvl1pPr lvl="0" algn="ctr">
              <a:spcBef>
                <a:spcPts val="0"/>
              </a:spcBef>
              <a:spcAft>
                <a:spcPts val="0"/>
              </a:spcAft>
              <a:buClr>
                <a:schemeClr val="accent3"/>
              </a:buClr>
              <a:buSzPts val="13000"/>
              <a:buNone/>
              <a:defRPr sz="13000">
                <a:solidFill>
                  <a:schemeClr val="accent3"/>
                </a:solidFill>
              </a:defRPr>
            </a:lvl1pPr>
            <a:lvl2pPr lvl="1" algn="ctr">
              <a:spcBef>
                <a:spcPts val="0"/>
              </a:spcBef>
              <a:spcAft>
                <a:spcPts val="0"/>
              </a:spcAft>
              <a:buClr>
                <a:schemeClr val="accent3"/>
              </a:buClr>
              <a:buSzPts val="13000"/>
              <a:buNone/>
              <a:defRPr sz="13000">
                <a:solidFill>
                  <a:schemeClr val="accent3"/>
                </a:solidFill>
              </a:defRPr>
            </a:lvl2pPr>
            <a:lvl3pPr lvl="2" algn="ctr">
              <a:spcBef>
                <a:spcPts val="0"/>
              </a:spcBef>
              <a:spcAft>
                <a:spcPts val="0"/>
              </a:spcAft>
              <a:buClr>
                <a:schemeClr val="accent3"/>
              </a:buClr>
              <a:buSzPts val="13000"/>
              <a:buNone/>
              <a:defRPr sz="13000">
                <a:solidFill>
                  <a:schemeClr val="accent3"/>
                </a:solidFill>
              </a:defRPr>
            </a:lvl3pPr>
            <a:lvl4pPr lvl="3" algn="ctr">
              <a:spcBef>
                <a:spcPts val="0"/>
              </a:spcBef>
              <a:spcAft>
                <a:spcPts val="0"/>
              </a:spcAft>
              <a:buClr>
                <a:schemeClr val="accent3"/>
              </a:buClr>
              <a:buSzPts val="13000"/>
              <a:buNone/>
              <a:defRPr sz="13000">
                <a:solidFill>
                  <a:schemeClr val="accent3"/>
                </a:solidFill>
              </a:defRPr>
            </a:lvl4pPr>
            <a:lvl5pPr lvl="4" algn="ctr">
              <a:spcBef>
                <a:spcPts val="0"/>
              </a:spcBef>
              <a:spcAft>
                <a:spcPts val="0"/>
              </a:spcAft>
              <a:buClr>
                <a:schemeClr val="accent3"/>
              </a:buClr>
              <a:buSzPts val="13000"/>
              <a:buNone/>
              <a:defRPr sz="13000">
                <a:solidFill>
                  <a:schemeClr val="accent3"/>
                </a:solidFill>
              </a:defRPr>
            </a:lvl5pPr>
            <a:lvl6pPr lvl="5" algn="ctr">
              <a:spcBef>
                <a:spcPts val="0"/>
              </a:spcBef>
              <a:spcAft>
                <a:spcPts val="0"/>
              </a:spcAft>
              <a:buClr>
                <a:schemeClr val="accent3"/>
              </a:buClr>
              <a:buSzPts val="13000"/>
              <a:buNone/>
              <a:defRPr sz="13000">
                <a:solidFill>
                  <a:schemeClr val="accent3"/>
                </a:solidFill>
              </a:defRPr>
            </a:lvl6pPr>
            <a:lvl7pPr lvl="6" algn="ctr">
              <a:spcBef>
                <a:spcPts val="0"/>
              </a:spcBef>
              <a:spcAft>
                <a:spcPts val="0"/>
              </a:spcAft>
              <a:buClr>
                <a:schemeClr val="accent3"/>
              </a:buClr>
              <a:buSzPts val="13000"/>
              <a:buNone/>
              <a:defRPr sz="13000">
                <a:solidFill>
                  <a:schemeClr val="accent3"/>
                </a:solidFill>
              </a:defRPr>
            </a:lvl7pPr>
            <a:lvl8pPr lvl="7" algn="ctr">
              <a:spcBef>
                <a:spcPts val="0"/>
              </a:spcBef>
              <a:spcAft>
                <a:spcPts val="0"/>
              </a:spcAft>
              <a:buClr>
                <a:schemeClr val="accent3"/>
              </a:buClr>
              <a:buSzPts val="13000"/>
              <a:buNone/>
              <a:defRPr sz="13000">
                <a:solidFill>
                  <a:schemeClr val="accent3"/>
                </a:solidFill>
              </a:defRPr>
            </a:lvl8pPr>
            <a:lvl9pPr lvl="8" algn="ctr">
              <a:spcBef>
                <a:spcPts val="0"/>
              </a:spcBef>
              <a:spcAft>
                <a:spcPts val="0"/>
              </a:spcAft>
              <a:buClr>
                <a:schemeClr val="accent3"/>
              </a:buClr>
              <a:buSzPts val="13000"/>
              <a:buNone/>
              <a:defRPr sz="13000">
                <a:solidFill>
                  <a:schemeClr val="accent3"/>
                </a:solidFill>
              </a:defRPr>
            </a:lvl9pPr>
          </a:lstStyle>
          <a:p>
            <a:r>
              <a:t>xx%</a:t>
            </a:r>
          </a:p>
        </p:txBody>
      </p:sp>
      <p:sp>
        <p:nvSpPr>
          <p:cNvPr id="58" name="Google Shape;58;p11"/>
          <p:cNvSpPr txBox="1">
            <a:spLocks noGrp="1"/>
          </p:cNvSpPr>
          <p:nvPr>
            <p:ph type="body" idx="1"/>
          </p:nvPr>
        </p:nvSpPr>
        <p:spPr>
          <a:xfrm>
            <a:off x="311700" y="2995650"/>
            <a:ext cx="8520600" cy="10716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59" name="Google Shape;59;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0"/>
        <p:cNvGrpSpPr/>
        <p:nvPr/>
      </p:nvGrpSpPr>
      <p:grpSpPr>
        <a:xfrm>
          <a:off x="0" y="0"/>
          <a:ext cx="0" cy="0"/>
          <a:chOff x="0" y="0"/>
          <a:chExt cx="0" cy="0"/>
        </a:xfrm>
      </p:grpSpPr>
      <p:sp>
        <p:nvSpPr>
          <p:cNvPr id="61" name="Google Shape;61;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1"/>
        <p:cNvGrpSpPr/>
        <p:nvPr/>
      </p:nvGrpSpPr>
      <p:grpSpPr>
        <a:xfrm>
          <a:off x="0" y="0"/>
          <a:ext cx="0" cy="0"/>
          <a:chOff x="0" y="0"/>
          <a:chExt cx="0" cy="0"/>
        </a:xfrm>
      </p:grpSpPr>
      <p:sp>
        <p:nvSpPr>
          <p:cNvPr id="22" name="Google Shape;22;p3"/>
          <p:cNvSpPr/>
          <p:nvPr/>
        </p:nvSpPr>
        <p:spPr>
          <a:xfrm>
            <a:off x="-50" y="2571900"/>
            <a:ext cx="9144000" cy="25716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txBox="1">
            <a:spLocks noGrp="1"/>
          </p:cNvSpPr>
          <p:nvPr>
            <p:ph type="title"/>
          </p:nvPr>
        </p:nvSpPr>
        <p:spPr>
          <a:xfrm>
            <a:off x="311700" y="814800"/>
            <a:ext cx="8571300" cy="9420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a:lvl1pPr>
            <a:lvl2pPr lvl="1" algn="ctr">
              <a:spcBef>
                <a:spcPts val="0"/>
              </a:spcBef>
              <a:spcAft>
                <a:spcPts val="0"/>
              </a:spcAft>
              <a:buSzPts val="3600"/>
              <a:buNone/>
              <a:defRPr/>
            </a:lvl2pPr>
            <a:lvl3pPr lvl="2" algn="ctr">
              <a:spcBef>
                <a:spcPts val="0"/>
              </a:spcBef>
              <a:spcAft>
                <a:spcPts val="0"/>
              </a:spcAft>
              <a:buSzPts val="3600"/>
              <a:buNone/>
              <a:defRPr/>
            </a:lvl3pPr>
            <a:lvl4pPr lvl="3" algn="ctr">
              <a:spcBef>
                <a:spcPts val="0"/>
              </a:spcBef>
              <a:spcAft>
                <a:spcPts val="0"/>
              </a:spcAft>
              <a:buSzPts val="3600"/>
              <a:buNone/>
              <a:defRPr/>
            </a:lvl4pPr>
            <a:lvl5pPr lvl="4" algn="ctr">
              <a:spcBef>
                <a:spcPts val="0"/>
              </a:spcBef>
              <a:spcAft>
                <a:spcPts val="0"/>
              </a:spcAft>
              <a:buSzPts val="3600"/>
              <a:buNone/>
              <a:defRPr/>
            </a:lvl5pPr>
            <a:lvl6pPr lvl="5" algn="ctr">
              <a:spcBef>
                <a:spcPts val="0"/>
              </a:spcBef>
              <a:spcAft>
                <a:spcPts val="0"/>
              </a:spcAft>
              <a:buSzPts val="3600"/>
              <a:buNone/>
              <a:defRPr/>
            </a:lvl6pPr>
            <a:lvl7pPr lvl="6" algn="ctr">
              <a:spcBef>
                <a:spcPts val="0"/>
              </a:spcBef>
              <a:spcAft>
                <a:spcPts val="0"/>
              </a:spcAft>
              <a:buSzPts val="3600"/>
              <a:buNone/>
              <a:defRPr/>
            </a:lvl7pPr>
            <a:lvl8pPr lvl="7" algn="ctr">
              <a:spcBef>
                <a:spcPts val="0"/>
              </a:spcBef>
              <a:spcAft>
                <a:spcPts val="0"/>
              </a:spcAft>
              <a:buSzPts val="3600"/>
              <a:buNone/>
              <a:defRPr/>
            </a:lvl8pPr>
            <a:lvl9pPr lvl="8" algn="ctr">
              <a:spcBef>
                <a:spcPts val="0"/>
              </a:spcBef>
              <a:spcAft>
                <a:spcPts val="0"/>
              </a:spcAft>
              <a:buSzPts val="3600"/>
              <a:buNone/>
              <a:defRPr/>
            </a:lvl9pPr>
          </a:lstStyle>
          <a:p>
            <a:endParaRPr/>
          </a:p>
        </p:txBody>
      </p:sp>
      <p:sp>
        <p:nvSpPr>
          <p:cNvPr id="24" name="Google Shape;24;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5"/>
        <p:cNvGrpSpPr/>
        <p:nvPr/>
      </p:nvGrpSpPr>
      <p:grpSpPr>
        <a:xfrm>
          <a:off x="0" y="0"/>
          <a:ext cx="0" cy="0"/>
          <a:chOff x="0" y="0"/>
          <a:chExt cx="0" cy="0"/>
        </a:xfrm>
      </p:grpSpPr>
      <p:sp>
        <p:nvSpPr>
          <p:cNvPr id="26" name="Google Shape;26;p4"/>
          <p:cNvSpPr/>
          <p:nvPr/>
        </p:nvSpPr>
        <p:spPr>
          <a:xfrm>
            <a:off x="-75" y="5045700"/>
            <a:ext cx="9144000" cy="978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28" name="Google Shape;28;p4"/>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9" name="Google Shape;2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0"/>
        <p:cNvGrpSpPr/>
        <p:nvPr/>
      </p:nvGrpSpPr>
      <p:grpSpPr>
        <a:xfrm>
          <a:off x="0" y="0"/>
          <a:ext cx="0" cy="0"/>
          <a:chOff x="0" y="0"/>
          <a:chExt cx="0" cy="0"/>
        </a:xfrm>
      </p:grpSpPr>
      <p:sp>
        <p:nvSpPr>
          <p:cNvPr id="31" name="Google Shape;31;p5"/>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32" name="Google Shape;32;p5"/>
          <p:cNvSpPr txBox="1">
            <a:spLocks noGrp="1"/>
          </p:cNvSpPr>
          <p:nvPr>
            <p:ph type="body" idx="1"/>
          </p:nvPr>
        </p:nvSpPr>
        <p:spPr>
          <a:xfrm>
            <a:off x="311700" y="1266175"/>
            <a:ext cx="3999900" cy="33027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3" name="Google Shape;33;p5"/>
          <p:cNvSpPr txBox="1">
            <a:spLocks noGrp="1"/>
          </p:cNvSpPr>
          <p:nvPr>
            <p:ph type="body" idx="2"/>
          </p:nvPr>
        </p:nvSpPr>
        <p:spPr>
          <a:xfrm>
            <a:off x="4832400" y="1266175"/>
            <a:ext cx="3999900" cy="33027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4" name="Google Shape;3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5"/>
        <p:cNvGrpSpPr/>
        <p:nvPr/>
      </p:nvGrpSpPr>
      <p:grpSpPr>
        <a:xfrm>
          <a:off x="0" y="0"/>
          <a:ext cx="0" cy="0"/>
          <a:chOff x="0" y="0"/>
          <a:chExt cx="0" cy="0"/>
        </a:xfrm>
      </p:grpSpPr>
      <p:sp>
        <p:nvSpPr>
          <p:cNvPr id="36" name="Google Shape;36;p6"/>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37" name="Google Shape;3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8"/>
        <p:cNvGrpSpPr/>
        <p:nvPr/>
      </p:nvGrpSpPr>
      <p:grpSpPr>
        <a:xfrm>
          <a:off x="0" y="0"/>
          <a:ext cx="0" cy="0"/>
          <a:chOff x="0" y="0"/>
          <a:chExt cx="0" cy="0"/>
        </a:xfrm>
      </p:grpSpPr>
      <p:sp>
        <p:nvSpPr>
          <p:cNvPr id="39" name="Google Shape;3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0" name="Google Shape;4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41" name="Google Shape;4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6"/>
        </a:solidFill>
        <a:effectLst/>
      </p:bgPr>
    </p:bg>
    <p:spTree>
      <p:nvGrpSpPr>
        <p:cNvPr id="1" name="Shape 42"/>
        <p:cNvGrpSpPr/>
        <p:nvPr/>
      </p:nvGrpSpPr>
      <p:grpSpPr>
        <a:xfrm>
          <a:off x="0" y="0"/>
          <a:ext cx="0" cy="0"/>
          <a:chOff x="0" y="0"/>
          <a:chExt cx="0" cy="0"/>
        </a:xfrm>
      </p:grpSpPr>
      <p:sp>
        <p:nvSpPr>
          <p:cNvPr id="43" name="Google Shape;43;p8"/>
          <p:cNvSpPr txBox="1">
            <a:spLocks noGrp="1"/>
          </p:cNvSpPr>
          <p:nvPr>
            <p:ph type="title"/>
          </p:nvPr>
        </p:nvSpPr>
        <p:spPr>
          <a:xfrm>
            <a:off x="490250" y="526350"/>
            <a:ext cx="5613600" cy="40908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dk2"/>
              </a:buClr>
              <a:buSzPts val="5400"/>
              <a:buNone/>
              <a:defRPr sz="5400" b="0">
                <a:solidFill>
                  <a:schemeClr val="dk2"/>
                </a:solidFill>
              </a:defRPr>
            </a:lvl1pPr>
            <a:lvl2pPr lvl="1">
              <a:spcBef>
                <a:spcPts val="0"/>
              </a:spcBef>
              <a:spcAft>
                <a:spcPts val="0"/>
              </a:spcAft>
              <a:buClr>
                <a:schemeClr val="dk2"/>
              </a:buClr>
              <a:buSzPts val="5400"/>
              <a:buNone/>
              <a:defRPr sz="5400" b="0">
                <a:solidFill>
                  <a:schemeClr val="dk2"/>
                </a:solidFill>
              </a:defRPr>
            </a:lvl2pPr>
            <a:lvl3pPr lvl="2">
              <a:spcBef>
                <a:spcPts val="0"/>
              </a:spcBef>
              <a:spcAft>
                <a:spcPts val="0"/>
              </a:spcAft>
              <a:buClr>
                <a:schemeClr val="dk2"/>
              </a:buClr>
              <a:buSzPts val="5400"/>
              <a:buNone/>
              <a:defRPr sz="5400" b="0">
                <a:solidFill>
                  <a:schemeClr val="dk2"/>
                </a:solidFill>
              </a:defRPr>
            </a:lvl3pPr>
            <a:lvl4pPr lvl="3">
              <a:spcBef>
                <a:spcPts val="0"/>
              </a:spcBef>
              <a:spcAft>
                <a:spcPts val="0"/>
              </a:spcAft>
              <a:buClr>
                <a:schemeClr val="dk2"/>
              </a:buClr>
              <a:buSzPts val="5400"/>
              <a:buNone/>
              <a:defRPr sz="5400" b="0">
                <a:solidFill>
                  <a:schemeClr val="dk2"/>
                </a:solidFill>
              </a:defRPr>
            </a:lvl4pPr>
            <a:lvl5pPr lvl="4">
              <a:spcBef>
                <a:spcPts val="0"/>
              </a:spcBef>
              <a:spcAft>
                <a:spcPts val="0"/>
              </a:spcAft>
              <a:buClr>
                <a:schemeClr val="dk2"/>
              </a:buClr>
              <a:buSzPts val="5400"/>
              <a:buNone/>
              <a:defRPr sz="5400" b="0">
                <a:solidFill>
                  <a:schemeClr val="dk2"/>
                </a:solidFill>
              </a:defRPr>
            </a:lvl5pPr>
            <a:lvl6pPr lvl="5">
              <a:spcBef>
                <a:spcPts val="0"/>
              </a:spcBef>
              <a:spcAft>
                <a:spcPts val="0"/>
              </a:spcAft>
              <a:buClr>
                <a:schemeClr val="dk2"/>
              </a:buClr>
              <a:buSzPts val="5400"/>
              <a:buNone/>
              <a:defRPr sz="5400" b="0">
                <a:solidFill>
                  <a:schemeClr val="dk2"/>
                </a:solidFill>
              </a:defRPr>
            </a:lvl6pPr>
            <a:lvl7pPr lvl="6">
              <a:spcBef>
                <a:spcPts val="0"/>
              </a:spcBef>
              <a:spcAft>
                <a:spcPts val="0"/>
              </a:spcAft>
              <a:buClr>
                <a:schemeClr val="dk2"/>
              </a:buClr>
              <a:buSzPts val="5400"/>
              <a:buNone/>
              <a:defRPr sz="5400" b="0">
                <a:solidFill>
                  <a:schemeClr val="dk2"/>
                </a:solidFill>
              </a:defRPr>
            </a:lvl7pPr>
            <a:lvl8pPr lvl="7">
              <a:spcBef>
                <a:spcPts val="0"/>
              </a:spcBef>
              <a:spcAft>
                <a:spcPts val="0"/>
              </a:spcAft>
              <a:buClr>
                <a:schemeClr val="dk2"/>
              </a:buClr>
              <a:buSzPts val="5400"/>
              <a:buNone/>
              <a:defRPr sz="5400" b="0">
                <a:solidFill>
                  <a:schemeClr val="dk2"/>
                </a:solidFill>
              </a:defRPr>
            </a:lvl8pPr>
            <a:lvl9pPr lvl="8">
              <a:spcBef>
                <a:spcPts val="0"/>
              </a:spcBef>
              <a:spcAft>
                <a:spcPts val="0"/>
              </a:spcAft>
              <a:buClr>
                <a:schemeClr val="dk2"/>
              </a:buClr>
              <a:buSzPts val="5400"/>
              <a:buNone/>
              <a:defRPr sz="5400" b="0">
                <a:solidFill>
                  <a:schemeClr val="dk2"/>
                </a:solidFill>
              </a:defRPr>
            </a:lvl9pPr>
          </a:lstStyle>
          <a:p>
            <a:endParaRPr/>
          </a:p>
        </p:txBody>
      </p:sp>
      <p:sp>
        <p:nvSpPr>
          <p:cNvPr id="44" name="Google Shape;4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5"/>
        <p:cNvGrpSpPr/>
        <p:nvPr/>
      </p:nvGrpSpPr>
      <p:grpSpPr>
        <a:xfrm>
          <a:off x="0" y="0"/>
          <a:ext cx="0" cy="0"/>
          <a:chOff x="0" y="0"/>
          <a:chExt cx="0" cy="0"/>
        </a:xfrm>
      </p:grpSpPr>
      <p:sp>
        <p:nvSpPr>
          <p:cNvPr id="46" name="Google Shape;46;p9"/>
          <p:cNvSpPr/>
          <p:nvPr/>
        </p:nvSpPr>
        <p:spPr>
          <a:xfrm>
            <a:off x="4572000" y="0"/>
            <a:ext cx="4572000" cy="51435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 name="Google Shape;47;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48" name="Google Shape;48;p9"/>
          <p:cNvSpPr txBox="1">
            <a:spLocks noGrp="1"/>
          </p:cNvSpPr>
          <p:nvPr>
            <p:ph type="title"/>
          </p:nvPr>
        </p:nvSpPr>
        <p:spPr>
          <a:xfrm>
            <a:off x="265500" y="1039675"/>
            <a:ext cx="4045200" cy="16758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9" name="Google Shape;49;p9"/>
          <p:cNvSpPr txBox="1">
            <a:spLocks noGrp="1"/>
          </p:cNvSpPr>
          <p:nvPr>
            <p:ph type="subTitle" idx="1"/>
          </p:nvPr>
        </p:nvSpPr>
        <p:spPr>
          <a:xfrm>
            <a:off x="265500" y="27268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50" name="Google Shape;50;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0"/>
              </a:spcBef>
              <a:spcAft>
                <a:spcPts val="0"/>
              </a:spcAft>
              <a:buClr>
                <a:schemeClr val="lt1"/>
              </a:buClr>
              <a:buSzPts val="1400"/>
              <a:buChar char="○"/>
              <a:defRPr>
                <a:solidFill>
                  <a:schemeClr val="lt1"/>
                </a:solidFill>
              </a:defRPr>
            </a:lvl2pPr>
            <a:lvl3pPr marL="1371600" lvl="2" indent="-317500">
              <a:spcBef>
                <a:spcPts val="0"/>
              </a:spcBef>
              <a:spcAft>
                <a:spcPts val="0"/>
              </a:spcAft>
              <a:buClr>
                <a:schemeClr val="lt1"/>
              </a:buClr>
              <a:buSzPts val="1400"/>
              <a:buChar char="■"/>
              <a:defRPr>
                <a:solidFill>
                  <a:schemeClr val="lt1"/>
                </a:solidFill>
              </a:defRPr>
            </a:lvl3pPr>
            <a:lvl4pPr marL="1828800" lvl="3" indent="-317500">
              <a:spcBef>
                <a:spcPts val="0"/>
              </a:spcBef>
              <a:spcAft>
                <a:spcPts val="0"/>
              </a:spcAft>
              <a:buClr>
                <a:schemeClr val="lt1"/>
              </a:buClr>
              <a:buSzPts val="1400"/>
              <a:buChar char="●"/>
              <a:defRPr>
                <a:solidFill>
                  <a:schemeClr val="lt1"/>
                </a:solidFill>
              </a:defRPr>
            </a:lvl4pPr>
            <a:lvl5pPr marL="2286000" lvl="4" indent="-317500">
              <a:spcBef>
                <a:spcPts val="0"/>
              </a:spcBef>
              <a:spcAft>
                <a:spcPts val="0"/>
              </a:spcAft>
              <a:buClr>
                <a:schemeClr val="lt1"/>
              </a:buClr>
              <a:buSzPts val="1400"/>
              <a:buChar char="○"/>
              <a:defRPr>
                <a:solidFill>
                  <a:schemeClr val="lt1"/>
                </a:solidFill>
              </a:defRPr>
            </a:lvl5pPr>
            <a:lvl6pPr marL="2743200" lvl="5" indent="-317500">
              <a:spcBef>
                <a:spcPts val="0"/>
              </a:spcBef>
              <a:spcAft>
                <a:spcPts val="0"/>
              </a:spcAft>
              <a:buClr>
                <a:schemeClr val="lt1"/>
              </a:buClr>
              <a:buSzPts val="1400"/>
              <a:buChar char="■"/>
              <a:defRPr>
                <a:solidFill>
                  <a:schemeClr val="lt1"/>
                </a:solidFill>
              </a:defRPr>
            </a:lvl6pPr>
            <a:lvl7pPr marL="3200400" lvl="6" indent="-317500">
              <a:spcBef>
                <a:spcPts val="0"/>
              </a:spcBef>
              <a:spcAft>
                <a:spcPts val="0"/>
              </a:spcAft>
              <a:buClr>
                <a:schemeClr val="lt1"/>
              </a:buClr>
              <a:buSzPts val="1400"/>
              <a:buChar char="●"/>
              <a:defRPr>
                <a:solidFill>
                  <a:schemeClr val="lt1"/>
                </a:solidFill>
              </a:defRPr>
            </a:lvl7pPr>
            <a:lvl8pPr marL="3657600" lvl="7" indent="-317500">
              <a:spcBef>
                <a:spcPts val="0"/>
              </a:spcBef>
              <a:spcAft>
                <a:spcPts val="0"/>
              </a:spcAft>
              <a:buClr>
                <a:schemeClr val="lt1"/>
              </a:buClr>
              <a:buSzPts val="1400"/>
              <a:buChar char="○"/>
              <a:defRPr>
                <a:solidFill>
                  <a:schemeClr val="lt1"/>
                </a:solidFill>
              </a:defRPr>
            </a:lvl8pPr>
            <a:lvl9pPr marL="4114800" lvl="8" indent="-317500">
              <a:spcBef>
                <a:spcPts val="0"/>
              </a:spcBef>
              <a:spcAft>
                <a:spcPts val="0"/>
              </a:spcAft>
              <a:buClr>
                <a:schemeClr val="lt1"/>
              </a:buClr>
              <a:buSzPts val="1400"/>
              <a:buChar char="■"/>
              <a:defRPr>
                <a:solidFill>
                  <a:schemeClr val="lt1"/>
                </a:solidFill>
              </a:defRPr>
            </a:lvl9pPr>
          </a:lstStyle>
          <a:p>
            <a:endParaRPr/>
          </a:p>
        </p:txBody>
      </p:sp>
      <p:sp>
        <p:nvSpPr>
          <p:cNvPr id="51" name="Google Shape;51;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2"/>
        <p:cNvGrpSpPr/>
        <p:nvPr/>
      </p:nvGrpSpPr>
      <p:grpSpPr>
        <a:xfrm>
          <a:off x="0" y="0"/>
          <a:ext cx="0" cy="0"/>
          <a:chOff x="0" y="0"/>
          <a:chExt cx="0" cy="0"/>
        </a:xfrm>
      </p:grpSpPr>
      <p:sp>
        <p:nvSpPr>
          <p:cNvPr id="53" name="Google Shape;53;p10"/>
          <p:cNvSpPr txBox="1">
            <a:spLocks noGrp="1"/>
          </p:cNvSpPr>
          <p:nvPr>
            <p:ph type="body" idx="1"/>
          </p:nvPr>
        </p:nvSpPr>
        <p:spPr>
          <a:xfrm>
            <a:off x="311700" y="4230725"/>
            <a:ext cx="5998800" cy="5988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2400"/>
              <a:buFont typeface="PT Sans Narrow"/>
              <a:buNone/>
              <a:defRPr sz="2400">
                <a:latin typeface="PT Sans Narrow"/>
                <a:ea typeface="PT Sans Narrow"/>
                <a:cs typeface="PT Sans Narrow"/>
                <a:sym typeface="PT Sans Narrow"/>
              </a:defRPr>
            </a:lvl1pPr>
          </a:lstStyle>
          <a:p>
            <a:endParaRPr/>
          </a:p>
        </p:txBody>
      </p:sp>
      <p:sp>
        <p:nvSpPr>
          <p:cNvPr id="54" name="Google Shape;54;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tropic">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7074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1pPr>
            <a:lvl2pPr lvl="1">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2pPr>
            <a:lvl3pPr lvl="2">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3pPr>
            <a:lvl4pPr lvl="3">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4pPr>
            <a:lvl5pPr lvl="4">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5pPr>
            <a:lvl6pPr lvl="5">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6pPr>
            <a:lvl7pPr lvl="6">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7pPr>
            <a:lvl8pPr lvl="7">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8pPr>
            <a:lvl9pPr lvl="8">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9pPr>
          </a:lstStyle>
          <a:p>
            <a:endParaRPr/>
          </a:p>
        </p:txBody>
      </p:sp>
      <p:sp>
        <p:nvSpPr>
          <p:cNvPr id="7" name="Google Shape;7;p1"/>
          <p:cNvSpPr txBox="1">
            <a:spLocks noGrp="1"/>
          </p:cNvSpPr>
          <p:nvPr>
            <p:ph type="body" idx="1"/>
          </p:nvPr>
        </p:nvSpPr>
        <p:spPr>
          <a:xfrm>
            <a:off x="311700" y="1266325"/>
            <a:ext cx="8520600" cy="33027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marL="914400" lvl="1"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marL="1371600" lvl="2"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marL="1828800" lvl="3"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marL="2286000" lvl="4"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marL="2743200" lvl="5"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marL="3200400" lvl="6"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marL="3657600" lvl="7"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marL="4114800" lvl="8"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latin typeface="Open Sans"/>
                <a:ea typeface="Open Sans"/>
                <a:cs typeface="Open Sans"/>
                <a:sym typeface="Open Sans"/>
              </a:defRPr>
            </a:lvl1pPr>
            <a:lvl2pPr lvl="1" algn="r">
              <a:buNone/>
              <a:defRPr sz="1000">
                <a:solidFill>
                  <a:schemeClr val="dk2"/>
                </a:solidFill>
                <a:latin typeface="Open Sans"/>
                <a:ea typeface="Open Sans"/>
                <a:cs typeface="Open Sans"/>
                <a:sym typeface="Open Sans"/>
              </a:defRPr>
            </a:lvl2pPr>
            <a:lvl3pPr lvl="2" algn="r">
              <a:buNone/>
              <a:defRPr sz="1000">
                <a:solidFill>
                  <a:schemeClr val="dk2"/>
                </a:solidFill>
                <a:latin typeface="Open Sans"/>
                <a:ea typeface="Open Sans"/>
                <a:cs typeface="Open Sans"/>
                <a:sym typeface="Open Sans"/>
              </a:defRPr>
            </a:lvl3pPr>
            <a:lvl4pPr lvl="3" algn="r">
              <a:buNone/>
              <a:defRPr sz="1000">
                <a:solidFill>
                  <a:schemeClr val="dk2"/>
                </a:solidFill>
                <a:latin typeface="Open Sans"/>
                <a:ea typeface="Open Sans"/>
                <a:cs typeface="Open Sans"/>
                <a:sym typeface="Open Sans"/>
              </a:defRPr>
            </a:lvl4pPr>
            <a:lvl5pPr lvl="4" algn="r">
              <a:buNone/>
              <a:defRPr sz="1000">
                <a:solidFill>
                  <a:schemeClr val="dk2"/>
                </a:solidFill>
                <a:latin typeface="Open Sans"/>
                <a:ea typeface="Open Sans"/>
                <a:cs typeface="Open Sans"/>
                <a:sym typeface="Open Sans"/>
              </a:defRPr>
            </a:lvl5pPr>
            <a:lvl6pPr lvl="5" algn="r">
              <a:buNone/>
              <a:defRPr sz="1000">
                <a:solidFill>
                  <a:schemeClr val="dk2"/>
                </a:solidFill>
                <a:latin typeface="Open Sans"/>
                <a:ea typeface="Open Sans"/>
                <a:cs typeface="Open Sans"/>
                <a:sym typeface="Open Sans"/>
              </a:defRPr>
            </a:lvl6pPr>
            <a:lvl7pPr lvl="6" algn="r">
              <a:buNone/>
              <a:defRPr sz="1000">
                <a:solidFill>
                  <a:schemeClr val="dk2"/>
                </a:solidFill>
                <a:latin typeface="Open Sans"/>
                <a:ea typeface="Open Sans"/>
                <a:cs typeface="Open Sans"/>
                <a:sym typeface="Open Sans"/>
              </a:defRPr>
            </a:lvl7pPr>
            <a:lvl8pPr lvl="7" algn="r">
              <a:buNone/>
              <a:defRPr sz="1000">
                <a:solidFill>
                  <a:schemeClr val="dk2"/>
                </a:solidFill>
                <a:latin typeface="Open Sans"/>
                <a:ea typeface="Open Sans"/>
                <a:cs typeface="Open Sans"/>
                <a:sym typeface="Open Sans"/>
              </a:defRPr>
            </a:lvl8pPr>
            <a:lvl9pPr lvl="8" algn="r">
              <a:buNone/>
              <a:defRPr sz="1000">
                <a:solidFill>
                  <a:schemeClr val="dk2"/>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transition spd="med">
    <p:fade thruBlk="1"/>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3.xml"/><Relationship Id="rId5" Type="http://schemas.openxmlformats.org/officeDocument/2006/relationships/image" Target="../media/image24.png"/><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1.pn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32.png"/></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35.png"/></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38.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1.png"/><Relationship Id="rId5" Type="http://schemas.openxmlformats.org/officeDocument/2006/relationships/image" Target="../media/image39.png"/><Relationship Id="rId4"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image" Target="../media/image44.png"/><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8.xml"/><Relationship Id="rId1" Type="http://schemas.openxmlformats.org/officeDocument/2006/relationships/slideLayout" Target="../slideLayouts/slideLayout3.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2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9.xml"/><Relationship Id="rId1" Type="http://schemas.openxmlformats.org/officeDocument/2006/relationships/slideLayout" Target="../slideLayouts/slideLayout3.xml"/><Relationship Id="rId5" Type="http://schemas.openxmlformats.org/officeDocument/2006/relationships/image" Target="../media/image51.png"/><Relationship Id="rId4" Type="http://schemas.openxmlformats.org/officeDocument/2006/relationships/image" Target="../media/image50.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1.png"/><Relationship Id="rId4"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0.xml"/><Relationship Id="rId1" Type="http://schemas.openxmlformats.org/officeDocument/2006/relationships/slideLayout" Target="../slideLayouts/slideLayout3.xml"/><Relationship Id="rId5" Type="http://schemas.openxmlformats.org/officeDocument/2006/relationships/image" Target="../media/image54.png"/><Relationship Id="rId4" Type="http://schemas.openxmlformats.org/officeDocument/2006/relationships/image" Target="../media/image53.png"/></Relationships>
</file>

<file path=ppt/slides/_rels/slide3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hyperlink" Target="https://aclanthology.org/2020.semeval-1.188" TargetMode="External"/><Relationship Id="rId2" Type="http://schemas.openxmlformats.org/officeDocument/2006/relationships/notesSlide" Target="../notesSlides/notesSlide34.xml"/><Relationship Id="rId1" Type="http://schemas.openxmlformats.org/officeDocument/2006/relationships/slideLayout" Target="../slideLayouts/slideLayout5.xml"/><Relationship Id="rId6" Type="http://schemas.openxmlformats.org/officeDocument/2006/relationships/hyperlink" Target="https://github.com/aflah02/Combating_Hate_Scalably" TargetMode="External"/><Relationship Id="rId5" Type="http://schemas.openxmlformats.org/officeDocument/2006/relationships/hyperlink" Target="https://github.com/batuhanguler" TargetMode="External"/><Relationship Id="rId4" Type="http://schemas.openxmlformats.org/officeDocument/2006/relationships/hyperlink" Target="https://github.com/senanindya/Offensive-Language-Identification-System"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notesSlide" Target="../notesSlides/notesSlide35.xml"/><Relationship Id="rId1" Type="http://schemas.openxmlformats.org/officeDocument/2006/relationships/slideLayout" Target="../slideLayouts/slideLayout5.xml"/><Relationship Id="rId6" Type="http://schemas.openxmlformats.org/officeDocument/2006/relationships/hyperlink" Target="https://www.forbes.com/sites/bernardmarr/2019/06/03/5-amazing-examples-of-natural-language-processing-nlp-in-practice/?sh=374d21c91b30" TargetMode="External"/><Relationship Id="rId5" Type="http://schemas.openxmlformats.org/officeDocument/2006/relationships/image" Target="../media/image58.png"/><Relationship Id="rId4" Type="http://schemas.openxmlformats.org/officeDocument/2006/relationships/image" Target="../media/image57.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1.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1.png"/><Relationship Id="rId5" Type="http://schemas.openxmlformats.org/officeDocument/2006/relationships/image" Target="../media/image2.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image" Target="../media/image1.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3"/>
          <p:cNvSpPr txBox="1">
            <a:spLocks noGrp="1"/>
          </p:cNvSpPr>
          <p:nvPr>
            <p:ph type="ctrTitle"/>
          </p:nvPr>
        </p:nvSpPr>
        <p:spPr>
          <a:xfrm>
            <a:off x="1550650" y="1168025"/>
            <a:ext cx="6331500" cy="1525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SzPts val="990"/>
              <a:buNone/>
            </a:pPr>
            <a:r>
              <a:rPr lang="en" sz="900">
                <a:solidFill>
                  <a:schemeClr val="dk2"/>
                </a:solidFill>
                <a:latin typeface="Lato"/>
                <a:ea typeface="Lato"/>
                <a:cs typeface="Lato"/>
                <a:sym typeface="Lato"/>
              </a:rPr>
              <a:t> </a:t>
            </a:r>
            <a:r>
              <a:rPr lang="en" sz="2700">
                <a:solidFill>
                  <a:schemeClr val="dk2"/>
                </a:solidFill>
                <a:latin typeface="Lato"/>
                <a:ea typeface="Lato"/>
                <a:cs typeface="Lato"/>
                <a:sym typeface="Lato"/>
              </a:rPr>
              <a:t>OffensEval 2020: Multilingual Offensive Language Identification in Social Media</a:t>
            </a:r>
            <a:endParaRPr sz="6120">
              <a:solidFill>
                <a:schemeClr val="dk2"/>
              </a:solidFill>
            </a:endParaRPr>
          </a:p>
        </p:txBody>
      </p:sp>
      <p:sp>
        <p:nvSpPr>
          <p:cNvPr id="67" name="Google Shape;67;p13"/>
          <p:cNvSpPr txBox="1">
            <a:spLocks noGrp="1"/>
          </p:cNvSpPr>
          <p:nvPr>
            <p:ph type="subTitle" idx="1"/>
          </p:nvPr>
        </p:nvSpPr>
        <p:spPr>
          <a:xfrm>
            <a:off x="2137225" y="2850039"/>
            <a:ext cx="4870500" cy="792600"/>
          </a:xfrm>
          <a:prstGeom prst="rect">
            <a:avLst/>
          </a:prstGeom>
        </p:spPr>
        <p:txBody>
          <a:bodyPr spcFirstLastPara="1" wrap="square" lIns="91425" tIns="91425" rIns="91425" bIns="91425" anchor="t" anchorCtr="0">
            <a:normAutofit fontScale="62500" lnSpcReduction="20000"/>
          </a:bodyPr>
          <a:lstStyle/>
          <a:p>
            <a:pPr marL="0" lvl="0" indent="0" algn="ctr" rtl="0">
              <a:spcBef>
                <a:spcPts val="0"/>
              </a:spcBef>
              <a:spcAft>
                <a:spcPts val="0"/>
              </a:spcAft>
              <a:buNone/>
            </a:pPr>
            <a:r>
              <a:rPr lang="en"/>
              <a:t>Team 5</a:t>
            </a:r>
            <a:endParaRPr/>
          </a:p>
          <a:p>
            <a:pPr marL="0" lvl="0" indent="0" algn="ctr" rtl="0">
              <a:spcBef>
                <a:spcPts val="0"/>
              </a:spcBef>
              <a:spcAft>
                <a:spcPts val="0"/>
              </a:spcAft>
              <a:buNone/>
            </a:pPr>
            <a:r>
              <a:rPr lang="en"/>
              <a:t>Sneha Kumaran, Xiaoqing Liu, Phani Preetam Kommineni, and Shristi Kota</a:t>
            </a:r>
            <a:endParaRPr/>
          </a:p>
        </p:txBody>
      </p:sp>
      <p:pic>
        <p:nvPicPr>
          <p:cNvPr id="3" name="Audio Recording Nov 15, 2023 at 8:33:35 PM">
            <a:hlinkClick r:id="" action="ppaction://media"/>
            <a:extLst>
              <a:ext uri="{FF2B5EF4-FFF2-40B4-BE49-F238E27FC236}">
                <a16:creationId xmlns:a16="http://schemas.microsoft.com/office/drawing/2014/main" id="{DCEFAEFA-A80A-D31F-B704-61C93F55861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610600" y="4676397"/>
            <a:ext cx="366780" cy="36678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64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22"/>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solidFill>
                  <a:schemeClr val="accent5"/>
                </a:solidFill>
              </a:rPr>
              <a:t>Subtask C OLID 2019 Datasets</a:t>
            </a:r>
            <a:endParaRPr/>
          </a:p>
          <a:p>
            <a:pPr marL="0" lvl="0" indent="0" algn="l" rtl="0">
              <a:spcBef>
                <a:spcPts val="0"/>
              </a:spcBef>
              <a:spcAft>
                <a:spcPts val="0"/>
              </a:spcAft>
              <a:buNone/>
            </a:pPr>
            <a:endParaRPr/>
          </a:p>
        </p:txBody>
      </p:sp>
      <p:sp>
        <p:nvSpPr>
          <p:cNvPr id="152" name="Google Shape;152;p22"/>
          <p:cNvSpPr txBox="1">
            <a:spLocks noGrp="1"/>
          </p:cNvSpPr>
          <p:nvPr>
            <p:ph type="body" idx="1"/>
          </p:nvPr>
        </p:nvSpPr>
        <p:spPr>
          <a:xfrm>
            <a:off x="311700" y="1303850"/>
            <a:ext cx="3999900" cy="330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b="1"/>
              <a:t>labels-levelc.csv:</a:t>
            </a:r>
            <a:endParaRPr b="1"/>
          </a:p>
          <a:p>
            <a:pPr marL="457200" lvl="0" indent="-323850" algn="l" rtl="0">
              <a:spcBef>
                <a:spcPts val="1200"/>
              </a:spcBef>
              <a:spcAft>
                <a:spcPts val="0"/>
              </a:spcAft>
              <a:buSzPts val="1500"/>
              <a:buChar char="●"/>
            </a:pPr>
            <a:r>
              <a:rPr lang="en" sz="1500"/>
              <a:t>id, label</a:t>
            </a:r>
            <a:endParaRPr sz="1500"/>
          </a:p>
          <a:p>
            <a:pPr marL="457200" lvl="0" indent="-323850" algn="l" rtl="0">
              <a:spcBef>
                <a:spcPts val="0"/>
              </a:spcBef>
              <a:spcAft>
                <a:spcPts val="0"/>
              </a:spcAft>
              <a:buSzPts val="1500"/>
              <a:buChar char="●"/>
            </a:pPr>
            <a:r>
              <a:rPr lang="en" sz="1500"/>
              <a:t>Gold labels</a:t>
            </a:r>
            <a:endParaRPr sz="1500"/>
          </a:p>
          <a:p>
            <a:pPr marL="457200" lvl="0" indent="-323850" algn="l" rtl="0">
              <a:spcBef>
                <a:spcPts val="0"/>
              </a:spcBef>
              <a:spcAft>
                <a:spcPts val="0"/>
              </a:spcAft>
              <a:buSzPts val="1500"/>
              <a:buChar char="●"/>
            </a:pPr>
            <a:r>
              <a:rPr lang="en" sz="1500"/>
              <a:t>Layer c</a:t>
            </a:r>
            <a:endParaRPr sz="1500"/>
          </a:p>
          <a:p>
            <a:pPr marL="0" lvl="0" indent="0" algn="l" rtl="0">
              <a:spcBef>
                <a:spcPts val="1200"/>
              </a:spcBef>
              <a:spcAft>
                <a:spcPts val="0"/>
              </a:spcAft>
              <a:buNone/>
            </a:pPr>
            <a:endParaRPr b="1"/>
          </a:p>
          <a:p>
            <a:pPr marL="0" lvl="0" indent="0" algn="l" rtl="0">
              <a:spcBef>
                <a:spcPts val="1200"/>
              </a:spcBef>
              <a:spcAft>
                <a:spcPts val="0"/>
              </a:spcAft>
              <a:buNone/>
            </a:pPr>
            <a:r>
              <a:rPr lang="en" b="1"/>
              <a:t>testset-levelc.tsv:</a:t>
            </a:r>
            <a:endParaRPr b="1"/>
          </a:p>
          <a:p>
            <a:pPr marL="457200" lvl="0" indent="-323850" algn="l" rtl="0">
              <a:spcBef>
                <a:spcPts val="1200"/>
              </a:spcBef>
              <a:spcAft>
                <a:spcPts val="0"/>
              </a:spcAft>
              <a:buSzPts val="1500"/>
              <a:buChar char="●"/>
            </a:pPr>
            <a:r>
              <a:rPr lang="en" sz="1500"/>
              <a:t>id, tweet</a:t>
            </a:r>
            <a:endParaRPr sz="1500"/>
          </a:p>
          <a:p>
            <a:pPr marL="457200" lvl="0" indent="-323850" algn="l" rtl="0">
              <a:spcBef>
                <a:spcPts val="0"/>
              </a:spcBef>
              <a:spcAft>
                <a:spcPts val="0"/>
              </a:spcAft>
              <a:buSzPts val="1500"/>
              <a:buChar char="●"/>
            </a:pPr>
            <a:r>
              <a:rPr lang="en" sz="1500"/>
              <a:t>Annotations</a:t>
            </a:r>
            <a:endParaRPr sz="1500"/>
          </a:p>
          <a:p>
            <a:pPr marL="457200" lvl="0" indent="-323850" algn="l" rtl="0">
              <a:spcBef>
                <a:spcPts val="0"/>
              </a:spcBef>
              <a:spcAft>
                <a:spcPts val="0"/>
              </a:spcAft>
              <a:buSzPts val="1500"/>
              <a:buChar char="●"/>
            </a:pPr>
            <a:r>
              <a:rPr lang="en" sz="1500"/>
              <a:t>Test set</a:t>
            </a:r>
            <a:endParaRPr sz="1500"/>
          </a:p>
        </p:txBody>
      </p:sp>
      <p:pic>
        <p:nvPicPr>
          <p:cNvPr id="153" name="Google Shape;153;p22"/>
          <p:cNvPicPr preferRelativeResize="0"/>
          <p:nvPr/>
        </p:nvPicPr>
        <p:blipFill>
          <a:blip r:embed="rId3">
            <a:alphaModFix/>
          </a:blip>
          <a:stretch>
            <a:fillRect/>
          </a:stretch>
        </p:blipFill>
        <p:spPr>
          <a:xfrm>
            <a:off x="6049425" y="498150"/>
            <a:ext cx="1358850" cy="2525925"/>
          </a:xfrm>
          <a:prstGeom prst="rect">
            <a:avLst/>
          </a:prstGeom>
          <a:noFill/>
          <a:ln>
            <a:noFill/>
          </a:ln>
        </p:spPr>
      </p:pic>
      <p:pic>
        <p:nvPicPr>
          <p:cNvPr id="154" name="Google Shape;154;p22"/>
          <p:cNvPicPr preferRelativeResize="0"/>
          <p:nvPr/>
        </p:nvPicPr>
        <p:blipFill>
          <a:blip r:embed="rId4">
            <a:alphaModFix/>
          </a:blip>
          <a:stretch>
            <a:fillRect/>
          </a:stretch>
        </p:blipFill>
        <p:spPr>
          <a:xfrm>
            <a:off x="2083575" y="3238625"/>
            <a:ext cx="7001449" cy="16887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23"/>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solidFill>
                  <a:schemeClr val="accent5"/>
                </a:solidFill>
              </a:rPr>
              <a:t>Subtask C SOLID 2020 Datasets</a:t>
            </a:r>
            <a:endParaRPr/>
          </a:p>
          <a:p>
            <a:pPr marL="0" lvl="0" indent="0" algn="l" rtl="0">
              <a:spcBef>
                <a:spcPts val="0"/>
              </a:spcBef>
              <a:spcAft>
                <a:spcPts val="0"/>
              </a:spcAft>
              <a:buNone/>
            </a:pPr>
            <a:endParaRPr/>
          </a:p>
        </p:txBody>
      </p:sp>
      <p:sp>
        <p:nvSpPr>
          <p:cNvPr id="160" name="Google Shape;160;p23"/>
          <p:cNvSpPr txBox="1">
            <a:spLocks noGrp="1"/>
          </p:cNvSpPr>
          <p:nvPr>
            <p:ph type="body" idx="1"/>
          </p:nvPr>
        </p:nvSpPr>
        <p:spPr>
          <a:xfrm>
            <a:off x="311700" y="1266175"/>
            <a:ext cx="3999900" cy="330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b="1"/>
              <a:t>test_c_labels.csv:</a:t>
            </a:r>
            <a:endParaRPr b="1"/>
          </a:p>
          <a:p>
            <a:pPr marL="457200" lvl="0" indent="-317500" algn="l" rtl="0">
              <a:spcBef>
                <a:spcPts val="1200"/>
              </a:spcBef>
              <a:spcAft>
                <a:spcPts val="0"/>
              </a:spcAft>
              <a:buSzPts val="1400"/>
              <a:buChar char="●"/>
            </a:pPr>
            <a:r>
              <a:rPr lang="en"/>
              <a:t>id, label</a:t>
            </a:r>
            <a:endParaRPr/>
          </a:p>
          <a:p>
            <a:pPr marL="457200" lvl="0" indent="-317500" algn="l" rtl="0">
              <a:spcBef>
                <a:spcPts val="0"/>
              </a:spcBef>
              <a:spcAft>
                <a:spcPts val="0"/>
              </a:spcAft>
              <a:buSzPts val="1400"/>
              <a:buChar char="●"/>
            </a:pPr>
            <a:r>
              <a:rPr lang="en"/>
              <a:t>Easy (did not use)</a:t>
            </a:r>
            <a:endParaRPr/>
          </a:p>
          <a:p>
            <a:pPr marL="457200" lvl="0" indent="-317500" algn="l" rtl="0">
              <a:spcBef>
                <a:spcPts val="0"/>
              </a:spcBef>
              <a:spcAft>
                <a:spcPts val="0"/>
              </a:spcAft>
              <a:buSzPts val="1400"/>
              <a:buChar char="●"/>
            </a:pPr>
            <a:r>
              <a:rPr lang="en"/>
              <a:t>Hard (did not use)</a:t>
            </a:r>
            <a:endParaRPr/>
          </a:p>
          <a:p>
            <a:pPr marL="457200" lvl="0" indent="-317500" algn="l" rtl="0">
              <a:spcBef>
                <a:spcPts val="0"/>
              </a:spcBef>
              <a:spcAft>
                <a:spcPts val="0"/>
              </a:spcAft>
              <a:buSzPts val="1400"/>
              <a:buChar char="●"/>
            </a:pPr>
            <a:r>
              <a:rPr lang="en"/>
              <a:t>All (Used)</a:t>
            </a:r>
            <a:endParaRPr/>
          </a:p>
          <a:p>
            <a:pPr marL="0" lvl="0" indent="0" algn="l" rtl="0">
              <a:spcBef>
                <a:spcPts val="1200"/>
              </a:spcBef>
              <a:spcAft>
                <a:spcPts val="0"/>
              </a:spcAft>
              <a:buNone/>
            </a:pPr>
            <a:endParaRPr b="1"/>
          </a:p>
          <a:p>
            <a:pPr marL="0" lvl="0" indent="0" algn="l" rtl="0">
              <a:spcBef>
                <a:spcPts val="1200"/>
              </a:spcBef>
              <a:spcAft>
                <a:spcPts val="0"/>
              </a:spcAft>
              <a:buNone/>
            </a:pPr>
            <a:r>
              <a:rPr lang="en" b="1"/>
              <a:t>test_c_tweets_all.tsv:</a:t>
            </a:r>
            <a:endParaRPr b="1"/>
          </a:p>
          <a:p>
            <a:pPr marL="457200" lvl="0" indent="-317500" algn="l" rtl="0">
              <a:spcBef>
                <a:spcPts val="1200"/>
              </a:spcBef>
              <a:spcAft>
                <a:spcPts val="0"/>
              </a:spcAft>
              <a:buSzPts val="1400"/>
              <a:buChar char="●"/>
            </a:pPr>
            <a:r>
              <a:rPr lang="en"/>
              <a:t>id, tweet</a:t>
            </a:r>
            <a:endParaRPr/>
          </a:p>
          <a:p>
            <a:pPr marL="457200" lvl="0" indent="-317500" algn="l" rtl="0">
              <a:spcBef>
                <a:spcPts val="0"/>
              </a:spcBef>
              <a:spcAft>
                <a:spcPts val="0"/>
              </a:spcAft>
              <a:buSzPts val="1400"/>
              <a:buChar char="●"/>
            </a:pPr>
            <a:r>
              <a:rPr lang="en"/>
              <a:t>Annotations</a:t>
            </a:r>
            <a:endParaRPr/>
          </a:p>
          <a:p>
            <a:pPr marL="457200" lvl="0" indent="-317500" algn="l" rtl="0">
              <a:spcBef>
                <a:spcPts val="0"/>
              </a:spcBef>
              <a:spcAft>
                <a:spcPts val="0"/>
              </a:spcAft>
              <a:buSzPts val="1400"/>
              <a:buChar char="●"/>
            </a:pPr>
            <a:r>
              <a:rPr lang="en"/>
              <a:t>Test set</a:t>
            </a:r>
            <a:endParaRPr/>
          </a:p>
        </p:txBody>
      </p:sp>
      <p:pic>
        <p:nvPicPr>
          <p:cNvPr id="161" name="Google Shape;161;p23"/>
          <p:cNvPicPr preferRelativeResize="0"/>
          <p:nvPr/>
        </p:nvPicPr>
        <p:blipFill>
          <a:blip r:embed="rId3">
            <a:alphaModFix/>
          </a:blip>
          <a:stretch>
            <a:fillRect/>
          </a:stretch>
        </p:blipFill>
        <p:spPr>
          <a:xfrm>
            <a:off x="5989025" y="1036750"/>
            <a:ext cx="1695450" cy="2254675"/>
          </a:xfrm>
          <a:prstGeom prst="rect">
            <a:avLst/>
          </a:prstGeom>
          <a:noFill/>
          <a:ln>
            <a:noFill/>
          </a:ln>
        </p:spPr>
      </p:pic>
      <p:pic>
        <p:nvPicPr>
          <p:cNvPr id="162" name="Google Shape;162;p23"/>
          <p:cNvPicPr preferRelativeResize="0"/>
          <p:nvPr/>
        </p:nvPicPr>
        <p:blipFill>
          <a:blip r:embed="rId4">
            <a:alphaModFix/>
          </a:blip>
          <a:stretch>
            <a:fillRect/>
          </a:stretch>
        </p:blipFill>
        <p:spPr>
          <a:xfrm>
            <a:off x="2355350" y="3361675"/>
            <a:ext cx="6788650" cy="16912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24"/>
          <p:cNvSpPr txBox="1">
            <a:spLocks noGrp="1"/>
          </p:cNvSpPr>
          <p:nvPr>
            <p:ph type="title"/>
          </p:nvPr>
        </p:nvSpPr>
        <p:spPr>
          <a:xfrm>
            <a:off x="311700" y="140225"/>
            <a:ext cx="8520600" cy="707400"/>
          </a:xfrm>
          <a:prstGeom prst="rect">
            <a:avLst/>
          </a:prstGeom>
        </p:spPr>
        <p:txBody>
          <a:bodyPr spcFirstLastPara="1" wrap="square" lIns="91425" tIns="91425" rIns="91425" bIns="91425" anchor="t" anchorCtr="0">
            <a:normAutofit fontScale="90000"/>
          </a:bodyPr>
          <a:lstStyle/>
          <a:p>
            <a:pPr marL="0" marR="0" lvl="0" indent="0" algn="l" rtl="0">
              <a:lnSpc>
                <a:spcPct val="100000"/>
              </a:lnSpc>
              <a:spcBef>
                <a:spcPts val="0"/>
              </a:spcBef>
              <a:spcAft>
                <a:spcPts val="0"/>
              </a:spcAft>
              <a:buNone/>
            </a:pPr>
            <a:r>
              <a:rPr lang="en">
                <a:solidFill>
                  <a:schemeClr val="accent5"/>
                </a:solidFill>
              </a:rPr>
              <a:t>Method - Data Preprocessing (OLID) </a:t>
            </a:r>
            <a:endParaRPr/>
          </a:p>
        </p:txBody>
      </p:sp>
      <p:pic>
        <p:nvPicPr>
          <p:cNvPr id="168" name="Google Shape;168;p24"/>
          <p:cNvPicPr preferRelativeResize="0"/>
          <p:nvPr/>
        </p:nvPicPr>
        <p:blipFill rotWithShape="1">
          <a:blip r:embed="rId3">
            <a:alphaModFix/>
          </a:blip>
          <a:srcRect b="36704"/>
          <a:stretch/>
        </p:blipFill>
        <p:spPr>
          <a:xfrm>
            <a:off x="-2575" y="2084953"/>
            <a:ext cx="9143999" cy="1815100"/>
          </a:xfrm>
          <a:prstGeom prst="rect">
            <a:avLst/>
          </a:prstGeom>
          <a:noFill/>
          <a:ln>
            <a:noFill/>
          </a:ln>
        </p:spPr>
      </p:pic>
      <p:sp>
        <p:nvSpPr>
          <p:cNvPr id="169" name="Google Shape;169;p24"/>
          <p:cNvSpPr/>
          <p:nvPr/>
        </p:nvSpPr>
        <p:spPr>
          <a:xfrm>
            <a:off x="1185800" y="1785625"/>
            <a:ext cx="1703400" cy="319200"/>
          </a:xfrm>
          <a:prstGeom prst="uturnArrow">
            <a:avLst>
              <a:gd name="adj1" fmla="val 25000"/>
              <a:gd name="adj2" fmla="val 25000"/>
              <a:gd name="adj3" fmla="val 25000"/>
              <a:gd name="adj4" fmla="val 43750"/>
              <a:gd name="adj5" fmla="val 75000"/>
            </a:avLst>
          </a:prstGeom>
          <a:solidFill>
            <a:schemeClr val="dk1"/>
          </a:solidFill>
          <a:ln w="9525" cap="flat" cmpd="sng">
            <a:solidFill>
              <a:srgbClr val="21252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70" name="Google Shape;170;p24"/>
          <p:cNvSpPr/>
          <p:nvPr/>
        </p:nvSpPr>
        <p:spPr>
          <a:xfrm>
            <a:off x="4238600" y="1765750"/>
            <a:ext cx="1703400" cy="319200"/>
          </a:xfrm>
          <a:prstGeom prst="uturnArrow">
            <a:avLst>
              <a:gd name="adj1" fmla="val 25000"/>
              <a:gd name="adj2" fmla="val 25000"/>
              <a:gd name="adj3" fmla="val 25000"/>
              <a:gd name="adj4" fmla="val 43750"/>
              <a:gd name="adj5" fmla="val 75000"/>
            </a:avLst>
          </a:prstGeom>
          <a:solidFill>
            <a:schemeClr val="dk1"/>
          </a:solidFill>
          <a:ln w="9525" cap="flat" cmpd="sng">
            <a:solidFill>
              <a:srgbClr val="21252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71" name="Google Shape;171;p24"/>
          <p:cNvSpPr/>
          <p:nvPr/>
        </p:nvSpPr>
        <p:spPr>
          <a:xfrm>
            <a:off x="6910400" y="1785625"/>
            <a:ext cx="1703400" cy="319200"/>
          </a:xfrm>
          <a:prstGeom prst="uturnArrow">
            <a:avLst>
              <a:gd name="adj1" fmla="val 25000"/>
              <a:gd name="adj2" fmla="val 25000"/>
              <a:gd name="adj3" fmla="val 25000"/>
              <a:gd name="adj4" fmla="val 43750"/>
              <a:gd name="adj5" fmla="val 75000"/>
            </a:avLst>
          </a:prstGeom>
          <a:solidFill>
            <a:schemeClr val="dk1"/>
          </a:solidFill>
          <a:ln w="9525" cap="flat" cmpd="sng">
            <a:solidFill>
              <a:srgbClr val="21252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72" name="Google Shape;172;p24"/>
          <p:cNvSpPr/>
          <p:nvPr/>
        </p:nvSpPr>
        <p:spPr>
          <a:xfrm rot="10800000" flipH="1">
            <a:off x="2772350" y="3897450"/>
            <a:ext cx="1654500" cy="319200"/>
          </a:xfrm>
          <a:prstGeom prst="uturnArrow">
            <a:avLst>
              <a:gd name="adj1" fmla="val 25000"/>
              <a:gd name="adj2" fmla="val 25000"/>
              <a:gd name="adj3" fmla="val 25000"/>
              <a:gd name="adj4" fmla="val 43750"/>
              <a:gd name="adj5" fmla="val 75000"/>
            </a:avLst>
          </a:prstGeom>
          <a:solidFill>
            <a:schemeClr val="dk1"/>
          </a:solidFill>
          <a:ln w="9525" cap="flat" cmpd="sng">
            <a:solidFill>
              <a:srgbClr val="21252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73" name="Google Shape;173;p24"/>
          <p:cNvSpPr/>
          <p:nvPr/>
        </p:nvSpPr>
        <p:spPr>
          <a:xfrm rot="10800000" flipH="1">
            <a:off x="5591750" y="3897450"/>
            <a:ext cx="1654500" cy="319200"/>
          </a:xfrm>
          <a:prstGeom prst="uturnArrow">
            <a:avLst>
              <a:gd name="adj1" fmla="val 25000"/>
              <a:gd name="adj2" fmla="val 25000"/>
              <a:gd name="adj3" fmla="val 25000"/>
              <a:gd name="adj4" fmla="val 43750"/>
              <a:gd name="adj5" fmla="val 75000"/>
            </a:avLst>
          </a:prstGeom>
          <a:solidFill>
            <a:schemeClr val="dk1"/>
          </a:solidFill>
          <a:ln w="9525" cap="flat" cmpd="sng">
            <a:solidFill>
              <a:srgbClr val="21252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74" name="Google Shape;174;p24"/>
          <p:cNvSpPr txBox="1"/>
          <p:nvPr/>
        </p:nvSpPr>
        <p:spPr>
          <a:xfrm>
            <a:off x="1206650" y="1281550"/>
            <a:ext cx="1693800" cy="354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000">
              <a:solidFill>
                <a:schemeClr val="dk2"/>
              </a:solidFill>
              <a:latin typeface="Open Sans"/>
              <a:ea typeface="Open Sans"/>
              <a:cs typeface="Open Sans"/>
              <a:sym typeface="Open Sans"/>
            </a:endParaRPr>
          </a:p>
        </p:txBody>
      </p:sp>
      <p:sp>
        <p:nvSpPr>
          <p:cNvPr id="175" name="Google Shape;175;p24"/>
          <p:cNvSpPr txBox="1"/>
          <p:nvPr/>
        </p:nvSpPr>
        <p:spPr>
          <a:xfrm>
            <a:off x="1206800" y="1077115"/>
            <a:ext cx="1693800" cy="82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212529"/>
                </a:solidFill>
                <a:latin typeface="Roboto"/>
                <a:ea typeface="Roboto"/>
                <a:cs typeface="Roboto"/>
                <a:sym typeface="Roboto"/>
              </a:rPr>
              <a:t>Remove punctuations, redundant characters,  emojis.</a:t>
            </a:r>
            <a:r>
              <a:rPr lang="en" sz="1200">
                <a:solidFill>
                  <a:srgbClr val="D1D5DB"/>
                </a:solidFill>
                <a:highlight>
                  <a:srgbClr val="444654"/>
                </a:highlight>
                <a:latin typeface="Roboto"/>
                <a:ea typeface="Roboto"/>
                <a:cs typeface="Roboto"/>
                <a:sym typeface="Roboto"/>
              </a:rPr>
              <a:t> </a:t>
            </a:r>
            <a:endParaRPr sz="1800">
              <a:solidFill>
                <a:schemeClr val="dk2"/>
              </a:solidFill>
              <a:latin typeface="Open Sans"/>
              <a:ea typeface="Open Sans"/>
              <a:cs typeface="Open Sans"/>
              <a:sym typeface="Open Sans"/>
            </a:endParaRPr>
          </a:p>
        </p:txBody>
      </p:sp>
      <p:sp>
        <p:nvSpPr>
          <p:cNvPr id="176" name="Google Shape;176;p24"/>
          <p:cNvSpPr txBox="1"/>
          <p:nvPr/>
        </p:nvSpPr>
        <p:spPr>
          <a:xfrm>
            <a:off x="2959400" y="4201325"/>
            <a:ext cx="1460100" cy="41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212529"/>
                </a:solidFill>
                <a:latin typeface="Roboto"/>
                <a:ea typeface="Roboto"/>
                <a:cs typeface="Roboto"/>
                <a:sym typeface="Roboto"/>
              </a:rPr>
              <a:t>Tokenize (nltk)</a:t>
            </a:r>
            <a:endParaRPr sz="1800">
              <a:solidFill>
                <a:schemeClr val="dk2"/>
              </a:solidFill>
              <a:latin typeface="Open Sans"/>
              <a:ea typeface="Open Sans"/>
              <a:cs typeface="Open Sans"/>
              <a:sym typeface="Open Sans"/>
            </a:endParaRPr>
          </a:p>
        </p:txBody>
      </p:sp>
      <p:sp>
        <p:nvSpPr>
          <p:cNvPr id="177" name="Google Shape;177;p24"/>
          <p:cNvSpPr txBox="1"/>
          <p:nvPr/>
        </p:nvSpPr>
        <p:spPr>
          <a:xfrm>
            <a:off x="4178600" y="1381925"/>
            <a:ext cx="1945800" cy="41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212529"/>
                </a:solidFill>
                <a:latin typeface="Roboto"/>
                <a:ea typeface="Roboto"/>
                <a:cs typeface="Roboto"/>
                <a:sym typeface="Roboto"/>
              </a:rPr>
              <a:t>Remove stopwords (nltk)</a:t>
            </a:r>
            <a:endParaRPr sz="1800">
              <a:solidFill>
                <a:schemeClr val="dk2"/>
              </a:solidFill>
              <a:latin typeface="Open Sans"/>
              <a:ea typeface="Open Sans"/>
              <a:cs typeface="Open Sans"/>
              <a:sym typeface="Open Sans"/>
            </a:endParaRPr>
          </a:p>
        </p:txBody>
      </p:sp>
      <p:sp>
        <p:nvSpPr>
          <p:cNvPr id="178" name="Google Shape;178;p24"/>
          <p:cNvSpPr txBox="1"/>
          <p:nvPr/>
        </p:nvSpPr>
        <p:spPr>
          <a:xfrm>
            <a:off x="5778800" y="4125125"/>
            <a:ext cx="1945800" cy="41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212529"/>
                </a:solidFill>
                <a:latin typeface="Roboto"/>
                <a:ea typeface="Roboto"/>
                <a:cs typeface="Roboto"/>
                <a:sym typeface="Roboto"/>
              </a:rPr>
              <a:t>Remove numbers</a:t>
            </a:r>
            <a:endParaRPr sz="1800">
              <a:solidFill>
                <a:schemeClr val="dk2"/>
              </a:solidFill>
              <a:latin typeface="Open Sans"/>
              <a:ea typeface="Open Sans"/>
              <a:cs typeface="Open Sans"/>
              <a:sym typeface="Open Sans"/>
            </a:endParaRPr>
          </a:p>
        </p:txBody>
      </p:sp>
      <p:sp>
        <p:nvSpPr>
          <p:cNvPr id="179" name="Google Shape;179;p24"/>
          <p:cNvSpPr txBox="1"/>
          <p:nvPr/>
        </p:nvSpPr>
        <p:spPr>
          <a:xfrm>
            <a:off x="7038900" y="1381925"/>
            <a:ext cx="1945800" cy="41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212529"/>
                </a:solidFill>
                <a:latin typeface="Roboto"/>
                <a:ea typeface="Roboto"/>
                <a:cs typeface="Roboto"/>
                <a:sym typeface="Roboto"/>
              </a:rPr>
              <a:t>Lemmatize (nltk)</a:t>
            </a:r>
            <a:endParaRPr sz="1800">
              <a:solidFill>
                <a:schemeClr val="dk2"/>
              </a:solidFill>
              <a:latin typeface="Open Sans"/>
              <a:ea typeface="Open Sans"/>
              <a:cs typeface="Open Sans"/>
              <a:sym typeface="Open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25"/>
          <p:cNvSpPr txBox="1">
            <a:spLocks noGrp="1"/>
          </p:cNvSpPr>
          <p:nvPr>
            <p:ph type="title"/>
          </p:nvPr>
        </p:nvSpPr>
        <p:spPr>
          <a:xfrm>
            <a:off x="311700" y="140225"/>
            <a:ext cx="8520600" cy="707400"/>
          </a:xfrm>
          <a:prstGeom prst="rect">
            <a:avLst/>
          </a:prstGeom>
        </p:spPr>
        <p:txBody>
          <a:bodyPr spcFirstLastPara="1" wrap="square" lIns="91425" tIns="91425" rIns="91425" bIns="91425" anchor="t" anchorCtr="0">
            <a:normAutofit fontScale="90000"/>
          </a:bodyPr>
          <a:lstStyle/>
          <a:p>
            <a:pPr marL="0" marR="0" lvl="0" indent="0" algn="l" rtl="0">
              <a:lnSpc>
                <a:spcPct val="100000"/>
              </a:lnSpc>
              <a:spcBef>
                <a:spcPts val="0"/>
              </a:spcBef>
              <a:spcAft>
                <a:spcPts val="0"/>
              </a:spcAft>
              <a:buNone/>
            </a:pPr>
            <a:r>
              <a:rPr lang="en">
                <a:solidFill>
                  <a:schemeClr val="accent5"/>
                </a:solidFill>
              </a:rPr>
              <a:t>Method - Data Preprocessing</a:t>
            </a:r>
            <a:endParaRPr/>
          </a:p>
        </p:txBody>
      </p:sp>
      <p:pic>
        <p:nvPicPr>
          <p:cNvPr id="185" name="Google Shape;185;p25"/>
          <p:cNvPicPr preferRelativeResize="0"/>
          <p:nvPr/>
        </p:nvPicPr>
        <p:blipFill>
          <a:blip r:embed="rId3">
            <a:alphaModFix/>
          </a:blip>
          <a:stretch>
            <a:fillRect/>
          </a:stretch>
        </p:blipFill>
        <p:spPr>
          <a:xfrm>
            <a:off x="313000" y="923825"/>
            <a:ext cx="5090574" cy="1725375"/>
          </a:xfrm>
          <a:prstGeom prst="rect">
            <a:avLst/>
          </a:prstGeom>
          <a:noFill/>
          <a:ln>
            <a:noFill/>
          </a:ln>
        </p:spPr>
      </p:pic>
      <p:pic>
        <p:nvPicPr>
          <p:cNvPr id="186" name="Google Shape;186;p25"/>
          <p:cNvPicPr preferRelativeResize="0"/>
          <p:nvPr/>
        </p:nvPicPr>
        <p:blipFill>
          <a:blip r:embed="rId4">
            <a:alphaModFix/>
          </a:blip>
          <a:stretch>
            <a:fillRect/>
          </a:stretch>
        </p:blipFill>
        <p:spPr>
          <a:xfrm>
            <a:off x="3404450" y="3028575"/>
            <a:ext cx="5445524" cy="1725375"/>
          </a:xfrm>
          <a:prstGeom prst="rect">
            <a:avLst/>
          </a:prstGeom>
          <a:noFill/>
          <a:ln>
            <a:noFill/>
          </a:ln>
        </p:spPr>
      </p:pic>
      <p:sp>
        <p:nvSpPr>
          <p:cNvPr id="187" name="Google Shape;187;p25"/>
          <p:cNvSpPr/>
          <p:nvPr/>
        </p:nvSpPr>
        <p:spPr>
          <a:xfrm flipH="1">
            <a:off x="5703700" y="1414710"/>
            <a:ext cx="2731800" cy="514800"/>
          </a:xfrm>
          <a:prstGeom prst="homePlate">
            <a:avLst>
              <a:gd name="adj" fmla="val 50000"/>
            </a:avLst>
          </a:prstGeom>
          <a:solidFill>
            <a:schemeClr val="accent3"/>
          </a:solidFill>
          <a:ln w="9525" cap="flat" cmpd="sng">
            <a:solidFill>
              <a:srgbClr val="21252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88" name="Google Shape;188;p25"/>
          <p:cNvSpPr txBox="1"/>
          <p:nvPr/>
        </p:nvSpPr>
        <p:spPr>
          <a:xfrm>
            <a:off x="5856150" y="1443750"/>
            <a:ext cx="2679000" cy="431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chemeClr val="lt1"/>
                </a:solidFill>
                <a:latin typeface="Open Sans"/>
                <a:ea typeface="Open Sans"/>
                <a:cs typeface="Open Sans"/>
                <a:sym typeface="Open Sans"/>
              </a:rPr>
              <a:t>Imbalanced by labels</a:t>
            </a:r>
            <a:endParaRPr sz="1800" b="1">
              <a:solidFill>
                <a:schemeClr val="lt1"/>
              </a:solidFill>
              <a:latin typeface="Open Sans"/>
              <a:ea typeface="Open Sans"/>
              <a:cs typeface="Open Sans"/>
              <a:sym typeface="Open Sans"/>
            </a:endParaRPr>
          </a:p>
        </p:txBody>
      </p:sp>
      <p:sp>
        <p:nvSpPr>
          <p:cNvPr id="189" name="Google Shape;189;p25"/>
          <p:cNvSpPr/>
          <p:nvPr/>
        </p:nvSpPr>
        <p:spPr>
          <a:xfrm>
            <a:off x="442800" y="3360725"/>
            <a:ext cx="1881900" cy="5148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90" name="Google Shape;190;p25"/>
          <p:cNvSpPr txBox="1"/>
          <p:nvPr/>
        </p:nvSpPr>
        <p:spPr>
          <a:xfrm>
            <a:off x="509225" y="3399110"/>
            <a:ext cx="1881900" cy="5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chemeClr val="lt1"/>
                </a:solidFill>
                <a:latin typeface="Open Sans"/>
                <a:ea typeface="Open Sans"/>
                <a:cs typeface="Open Sans"/>
                <a:sym typeface="Open Sans"/>
              </a:rPr>
              <a:t>80% Training</a:t>
            </a:r>
            <a:endParaRPr sz="1800" b="1">
              <a:solidFill>
                <a:schemeClr val="lt1"/>
              </a:solidFill>
              <a:latin typeface="Open Sans"/>
              <a:ea typeface="Open Sans"/>
              <a:cs typeface="Open Sans"/>
              <a:sym typeface="Open Sans"/>
            </a:endParaRPr>
          </a:p>
        </p:txBody>
      </p:sp>
      <p:sp>
        <p:nvSpPr>
          <p:cNvPr id="191" name="Google Shape;191;p25"/>
          <p:cNvSpPr/>
          <p:nvPr/>
        </p:nvSpPr>
        <p:spPr>
          <a:xfrm>
            <a:off x="453870" y="3970325"/>
            <a:ext cx="1881900" cy="5148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92" name="Google Shape;192;p25"/>
          <p:cNvSpPr txBox="1"/>
          <p:nvPr/>
        </p:nvSpPr>
        <p:spPr>
          <a:xfrm>
            <a:off x="513125" y="3996025"/>
            <a:ext cx="1649400" cy="5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chemeClr val="lt1"/>
                </a:solidFill>
                <a:latin typeface="Open Sans"/>
                <a:ea typeface="Open Sans"/>
                <a:cs typeface="Open Sans"/>
                <a:sym typeface="Open Sans"/>
              </a:rPr>
              <a:t>20% Testing</a:t>
            </a:r>
            <a:endParaRPr sz="1800" b="1">
              <a:solidFill>
                <a:schemeClr val="lt1"/>
              </a:solidFill>
              <a:latin typeface="Open Sans"/>
              <a:ea typeface="Open Sans"/>
              <a:cs typeface="Open Sans"/>
              <a:sym typeface="Open Sans"/>
            </a:endParaRPr>
          </a:p>
        </p:txBody>
      </p:sp>
      <p:sp>
        <p:nvSpPr>
          <p:cNvPr id="193" name="Google Shape;193;p25"/>
          <p:cNvSpPr/>
          <p:nvPr/>
        </p:nvSpPr>
        <p:spPr>
          <a:xfrm>
            <a:off x="1284125" y="2725400"/>
            <a:ext cx="332100" cy="514800"/>
          </a:xfrm>
          <a:prstGeom prst="downArrow">
            <a:avLst>
              <a:gd name="adj1" fmla="val 50000"/>
              <a:gd name="adj2" fmla="val 5000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94" name="Google Shape;194;p25"/>
          <p:cNvSpPr/>
          <p:nvPr/>
        </p:nvSpPr>
        <p:spPr>
          <a:xfrm rot="-5400000">
            <a:off x="2748326" y="3146525"/>
            <a:ext cx="332100" cy="879900"/>
          </a:xfrm>
          <a:prstGeom prst="downArrow">
            <a:avLst>
              <a:gd name="adj1" fmla="val 50000"/>
              <a:gd name="adj2" fmla="val 5000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95" name="Google Shape;195;p25"/>
          <p:cNvSpPr txBox="1"/>
          <p:nvPr/>
        </p:nvSpPr>
        <p:spPr>
          <a:xfrm>
            <a:off x="1563475" y="2681575"/>
            <a:ext cx="1026900" cy="5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solidFill>
                  <a:schemeClr val="dk2"/>
                </a:solidFill>
                <a:latin typeface="Open Sans"/>
                <a:ea typeface="Open Sans"/>
                <a:cs typeface="Open Sans"/>
                <a:sym typeface="Open Sans"/>
              </a:rPr>
              <a:t>Randomly split</a:t>
            </a:r>
            <a:endParaRPr sz="1200" b="1">
              <a:solidFill>
                <a:schemeClr val="dk2"/>
              </a:solidFill>
              <a:latin typeface="Open Sans"/>
              <a:ea typeface="Open Sans"/>
              <a:cs typeface="Open Sans"/>
              <a:sym typeface="Open Sans"/>
            </a:endParaRPr>
          </a:p>
        </p:txBody>
      </p:sp>
      <p:sp>
        <p:nvSpPr>
          <p:cNvPr id="196" name="Google Shape;196;p25"/>
          <p:cNvSpPr txBox="1"/>
          <p:nvPr/>
        </p:nvSpPr>
        <p:spPr>
          <a:xfrm>
            <a:off x="2477875" y="3595975"/>
            <a:ext cx="1026900" cy="62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solidFill>
                  <a:schemeClr val="dk2"/>
                </a:solidFill>
                <a:latin typeface="Open Sans"/>
                <a:ea typeface="Open Sans"/>
                <a:cs typeface="Open Sans"/>
                <a:sym typeface="Open Sans"/>
              </a:rPr>
              <a:t>Over sampling</a:t>
            </a:r>
            <a:endParaRPr sz="1200" b="1">
              <a:solidFill>
                <a:schemeClr val="dk2"/>
              </a:solidFill>
              <a:latin typeface="Open Sans"/>
              <a:ea typeface="Open Sans"/>
              <a:cs typeface="Open Sans"/>
              <a:sym typeface="Open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26"/>
          <p:cNvSpPr txBox="1">
            <a:spLocks noGrp="1"/>
          </p:cNvSpPr>
          <p:nvPr>
            <p:ph type="title"/>
          </p:nvPr>
        </p:nvSpPr>
        <p:spPr>
          <a:xfrm>
            <a:off x="311700" y="140225"/>
            <a:ext cx="8520600" cy="707400"/>
          </a:xfrm>
          <a:prstGeom prst="rect">
            <a:avLst/>
          </a:prstGeom>
        </p:spPr>
        <p:txBody>
          <a:bodyPr spcFirstLastPara="1" wrap="square" lIns="91425" tIns="91425" rIns="91425" bIns="91425" anchor="t" anchorCtr="0">
            <a:normAutofit fontScale="90000"/>
          </a:bodyPr>
          <a:lstStyle/>
          <a:p>
            <a:pPr marL="0" marR="0" lvl="0" indent="0" algn="l" rtl="0">
              <a:lnSpc>
                <a:spcPct val="100000"/>
              </a:lnSpc>
              <a:spcBef>
                <a:spcPts val="0"/>
              </a:spcBef>
              <a:spcAft>
                <a:spcPts val="0"/>
              </a:spcAft>
              <a:buNone/>
            </a:pPr>
            <a:r>
              <a:rPr lang="en">
                <a:solidFill>
                  <a:schemeClr val="accent5"/>
                </a:solidFill>
              </a:rPr>
              <a:t>Method - Baseline: Bag-of-Words model </a:t>
            </a:r>
            <a:endParaRPr/>
          </a:p>
        </p:txBody>
      </p:sp>
      <p:sp>
        <p:nvSpPr>
          <p:cNvPr id="202" name="Google Shape;202;p26"/>
          <p:cNvSpPr txBox="1"/>
          <p:nvPr/>
        </p:nvSpPr>
        <p:spPr>
          <a:xfrm>
            <a:off x="322350" y="676550"/>
            <a:ext cx="2878200" cy="332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chemeClr val="accent4"/>
                </a:solidFill>
                <a:latin typeface="Open Sans"/>
                <a:ea typeface="Open Sans"/>
                <a:cs typeface="Open Sans"/>
                <a:sym typeface="Open Sans"/>
              </a:rPr>
              <a:t>Random Forest</a:t>
            </a:r>
            <a:endParaRPr sz="1800" b="1">
              <a:solidFill>
                <a:schemeClr val="accent4"/>
              </a:solidFill>
              <a:latin typeface="Open Sans"/>
              <a:ea typeface="Open Sans"/>
              <a:cs typeface="Open Sans"/>
              <a:sym typeface="Open Sans"/>
            </a:endParaRPr>
          </a:p>
        </p:txBody>
      </p:sp>
      <p:pic>
        <p:nvPicPr>
          <p:cNvPr id="203" name="Google Shape;203;p26"/>
          <p:cNvPicPr preferRelativeResize="0"/>
          <p:nvPr/>
        </p:nvPicPr>
        <p:blipFill>
          <a:blip r:embed="rId3">
            <a:alphaModFix/>
          </a:blip>
          <a:stretch>
            <a:fillRect/>
          </a:stretch>
        </p:blipFill>
        <p:spPr>
          <a:xfrm>
            <a:off x="322350" y="1116000"/>
            <a:ext cx="4628600" cy="1770350"/>
          </a:xfrm>
          <a:prstGeom prst="rect">
            <a:avLst/>
          </a:prstGeom>
          <a:noFill/>
          <a:ln>
            <a:noFill/>
          </a:ln>
        </p:spPr>
      </p:pic>
      <p:pic>
        <p:nvPicPr>
          <p:cNvPr id="204" name="Google Shape;204;p26"/>
          <p:cNvPicPr preferRelativeResize="0"/>
          <p:nvPr/>
        </p:nvPicPr>
        <p:blipFill>
          <a:blip r:embed="rId4">
            <a:alphaModFix/>
          </a:blip>
          <a:stretch>
            <a:fillRect/>
          </a:stretch>
        </p:blipFill>
        <p:spPr>
          <a:xfrm>
            <a:off x="494775" y="3316124"/>
            <a:ext cx="4077226" cy="1514397"/>
          </a:xfrm>
          <a:prstGeom prst="rect">
            <a:avLst/>
          </a:prstGeom>
          <a:noFill/>
          <a:ln w="9525" cap="flat" cmpd="sng">
            <a:solidFill>
              <a:schemeClr val="accent5"/>
            </a:solidFill>
            <a:prstDash val="solid"/>
            <a:round/>
            <a:headEnd type="none" w="sm" len="sm"/>
            <a:tailEnd type="none" w="sm" len="sm"/>
          </a:ln>
        </p:spPr>
      </p:pic>
      <p:sp>
        <p:nvSpPr>
          <p:cNvPr id="205" name="Google Shape;205;p26"/>
          <p:cNvSpPr txBox="1"/>
          <p:nvPr/>
        </p:nvSpPr>
        <p:spPr>
          <a:xfrm>
            <a:off x="465875" y="2974613"/>
            <a:ext cx="1676700" cy="26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500" b="1">
                <a:solidFill>
                  <a:schemeClr val="accent4"/>
                </a:solidFill>
                <a:latin typeface="Open Sans"/>
                <a:ea typeface="Open Sans"/>
                <a:cs typeface="Open Sans"/>
                <a:sym typeface="Open Sans"/>
              </a:rPr>
              <a:t>Subtask A:</a:t>
            </a:r>
            <a:endParaRPr sz="1500" b="1">
              <a:solidFill>
                <a:schemeClr val="accent4"/>
              </a:solidFill>
              <a:latin typeface="Open Sans"/>
              <a:ea typeface="Open Sans"/>
              <a:cs typeface="Open Sans"/>
              <a:sym typeface="Open Sans"/>
            </a:endParaRPr>
          </a:p>
        </p:txBody>
      </p:sp>
      <p:pic>
        <p:nvPicPr>
          <p:cNvPr id="206" name="Google Shape;206;p26"/>
          <p:cNvPicPr preferRelativeResize="0"/>
          <p:nvPr/>
        </p:nvPicPr>
        <p:blipFill>
          <a:blip r:embed="rId5">
            <a:alphaModFix/>
          </a:blip>
          <a:stretch>
            <a:fillRect/>
          </a:stretch>
        </p:blipFill>
        <p:spPr>
          <a:xfrm>
            <a:off x="5080475" y="1361537"/>
            <a:ext cx="3906280" cy="1423975"/>
          </a:xfrm>
          <a:prstGeom prst="rect">
            <a:avLst/>
          </a:prstGeom>
          <a:noFill/>
          <a:ln w="9525" cap="flat" cmpd="sng">
            <a:solidFill>
              <a:schemeClr val="accent3"/>
            </a:solidFill>
            <a:prstDash val="solid"/>
            <a:round/>
            <a:headEnd type="none" w="sm" len="sm"/>
            <a:tailEnd type="none" w="sm" len="sm"/>
          </a:ln>
        </p:spPr>
      </p:pic>
      <p:sp>
        <p:nvSpPr>
          <p:cNvPr id="207" name="Google Shape;207;p26"/>
          <p:cNvSpPr txBox="1"/>
          <p:nvPr/>
        </p:nvSpPr>
        <p:spPr>
          <a:xfrm>
            <a:off x="5080475" y="963588"/>
            <a:ext cx="1676700" cy="26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500" b="1">
                <a:solidFill>
                  <a:schemeClr val="accent4"/>
                </a:solidFill>
                <a:latin typeface="Open Sans"/>
                <a:ea typeface="Open Sans"/>
                <a:cs typeface="Open Sans"/>
                <a:sym typeface="Open Sans"/>
              </a:rPr>
              <a:t>Subtask B:</a:t>
            </a:r>
            <a:endParaRPr sz="1500" b="1">
              <a:solidFill>
                <a:schemeClr val="accent4"/>
              </a:solidFill>
              <a:latin typeface="Open Sans"/>
              <a:ea typeface="Open Sans"/>
              <a:cs typeface="Open Sans"/>
              <a:sym typeface="Open Sans"/>
            </a:endParaRPr>
          </a:p>
        </p:txBody>
      </p:sp>
      <p:pic>
        <p:nvPicPr>
          <p:cNvPr id="208" name="Google Shape;208;p26"/>
          <p:cNvPicPr preferRelativeResize="0"/>
          <p:nvPr/>
        </p:nvPicPr>
        <p:blipFill>
          <a:blip r:embed="rId6">
            <a:alphaModFix/>
          </a:blip>
          <a:stretch>
            <a:fillRect/>
          </a:stretch>
        </p:blipFill>
        <p:spPr>
          <a:xfrm>
            <a:off x="5112975" y="3319417"/>
            <a:ext cx="3906276" cy="1514400"/>
          </a:xfrm>
          <a:prstGeom prst="rect">
            <a:avLst/>
          </a:prstGeom>
          <a:noFill/>
          <a:ln w="9525" cap="flat" cmpd="sng">
            <a:solidFill>
              <a:schemeClr val="accent5"/>
            </a:solidFill>
            <a:prstDash val="solid"/>
            <a:round/>
            <a:headEnd type="none" w="sm" len="sm"/>
            <a:tailEnd type="none" w="sm" len="sm"/>
          </a:ln>
        </p:spPr>
      </p:pic>
      <p:sp>
        <p:nvSpPr>
          <p:cNvPr id="209" name="Google Shape;209;p26"/>
          <p:cNvSpPr txBox="1"/>
          <p:nvPr/>
        </p:nvSpPr>
        <p:spPr>
          <a:xfrm>
            <a:off x="5080475" y="2944228"/>
            <a:ext cx="1676700" cy="26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500" b="1">
                <a:solidFill>
                  <a:schemeClr val="accent4"/>
                </a:solidFill>
                <a:latin typeface="Open Sans"/>
                <a:ea typeface="Open Sans"/>
                <a:cs typeface="Open Sans"/>
                <a:sym typeface="Open Sans"/>
              </a:rPr>
              <a:t>Subtask C:</a:t>
            </a:r>
            <a:endParaRPr sz="1500" b="1">
              <a:solidFill>
                <a:schemeClr val="accent4"/>
              </a:solidFill>
              <a:latin typeface="Open Sans"/>
              <a:ea typeface="Open Sans"/>
              <a:cs typeface="Open Sans"/>
              <a:sym typeface="Open Sans"/>
            </a:endParaRPr>
          </a:p>
        </p:txBody>
      </p:sp>
      <p:sp>
        <p:nvSpPr>
          <p:cNvPr id="210" name="Google Shape;210;p26"/>
          <p:cNvSpPr/>
          <p:nvPr/>
        </p:nvSpPr>
        <p:spPr>
          <a:xfrm>
            <a:off x="1146575" y="4071950"/>
            <a:ext cx="3139800" cy="1287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11" name="Google Shape;211;p26"/>
          <p:cNvSpPr/>
          <p:nvPr/>
        </p:nvSpPr>
        <p:spPr>
          <a:xfrm>
            <a:off x="5348278" y="1668525"/>
            <a:ext cx="3600600" cy="8070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12" name="Google Shape;212;p26"/>
          <p:cNvSpPr/>
          <p:nvPr/>
        </p:nvSpPr>
        <p:spPr>
          <a:xfrm>
            <a:off x="5348275" y="3600450"/>
            <a:ext cx="3600600" cy="9216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27"/>
          <p:cNvSpPr txBox="1">
            <a:spLocks noGrp="1"/>
          </p:cNvSpPr>
          <p:nvPr>
            <p:ph type="title"/>
          </p:nvPr>
        </p:nvSpPr>
        <p:spPr>
          <a:xfrm>
            <a:off x="299093" y="51979"/>
            <a:ext cx="8520600" cy="707400"/>
          </a:xfrm>
          <a:prstGeom prst="rect">
            <a:avLst/>
          </a:prstGeom>
        </p:spPr>
        <p:txBody>
          <a:bodyPr spcFirstLastPara="1" wrap="square" lIns="91425" tIns="91425" rIns="91425" bIns="91425" anchor="t" anchorCtr="0">
            <a:normAutofit fontScale="90000"/>
          </a:bodyPr>
          <a:lstStyle/>
          <a:p>
            <a:pPr marL="0" marR="0" lvl="0" indent="0" algn="l" rtl="0">
              <a:lnSpc>
                <a:spcPct val="100000"/>
              </a:lnSpc>
              <a:spcBef>
                <a:spcPts val="0"/>
              </a:spcBef>
              <a:spcAft>
                <a:spcPts val="0"/>
              </a:spcAft>
              <a:buNone/>
            </a:pPr>
            <a:r>
              <a:rPr lang="en">
                <a:solidFill>
                  <a:schemeClr val="accent5"/>
                </a:solidFill>
              </a:rPr>
              <a:t>Method - LSTM for subtask A</a:t>
            </a:r>
            <a:endParaRPr/>
          </a:p>
        </p:txBody>
      </p:sp>
      <p:pic>
        <p:nvPicPr>
          <p:cNvPr id="218" name="Google Shape;218;p27"/>
          <p:cNvPicPr preferRelativeResize="0"/>
          <p:nvPr/>
        </p:nvPicPr>
        <p:blipFill>
          <a:blip r:embed="rId3">
            <a:alphaModFix/>
          </a:blip>
          <a:stretch>
            <a:fillRect/>
          </a:stretch>
        </p:blipFill>
        <p:spPr>
          <a:xfrm>
            <a:off x="299100" y="1329475"/>
            <a:ext cx="4401795" cy="2773150"/>
          </a:xfrm>
          <a:prstGeom prst="rect">
            <a:avLst/>
          </a:prstGeom>
          <a:noFill/>
          <a:ln>
            <a:noFill/>
          </a:ln>
        </p:spPr>
      </p:pic>
      <p:sp>
        <p:nvSpPr>
          <p:cNvPr id="219" name="Google Shape;219;p27"/>
          <p:cNvSpPr txBox="1"/>
          <p:nvPr/>
        </p:nvSpPr>
        <p:spPr>
          <a:xfrm>
            <a:off x="271924" y="917757"/>
            <a:ext cx="2878200" cy="332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chemeClr val="accent4"/>
                </a:solidFill>
                <a:latin typeface="Open Sans"/>
                <a:ea typeface="Open Sans"/>
                <a:cs typeface="Open Sans"/>
                <a:sym typeface="Open Sans"/>
              </a:rPr>
              <a:t>Model Summary</a:t>
            </a:r>
            <a:endParaRPr sz="1800" b="1">
              <a:solidFill>
                <a:schemeClr val="accent4"/>
              </a:solidFill>
              <a:latin typeface="Open Sans"/>
              <a:ea typeface="Open Sans"/>
              <a:cs typeface="Open Sans"/>
              <a:sym typeface="Open Sans"/>
            </a:endParaRPr>
          </a:p>
        </p:txBody>
      </p:sp>
      <p:grpSp>
        <p:nvGrpSpPr>
          <p:cNvPr id="220" name="Google Shape;220;p27"/>
          <p:cNvGrpSpPr/>
          <p:nvPr/>
        </p:nvGrpSpPr>
        <p:grpSpPr>
          <a:xfrm>
            <a:off x="5082175" y="221550"/>
            <a:ext cx="3579875" cy="2773145"/>
            <a:chOff x="5005975" y="678750"/>
            <a:chExt cx="3579875" cy="2773145"/>
          </a:xfrm>
        </p:grpSpPr>
        <p:pic>
          <p:nvPicPr>
            <p:cNvPr id="221" name="Google Shape;221;p27"/>
            <p:cNvPicPr preferRelativeResize="0"/>
            <p:nvPr/>
          </p:nvPicPr>
          <p:blipFill>
            <a:blip r:embed="rId4">
              <a:alphaModFix/>
            </a:blip>
            <a:stretch>
              <a:fillRect/>
            </a:stretch>
          </p:blipFill>
          <p:spPr>
            <a:xfrm>
              <a:off x="5005975" y="971850"/>
              <a:ext cx="3579875" cy="2480045"/>
            </a:xfrm>
            <a:prstGeom prst="rect">
              <a:avLst/>
            </a:prstGeom>
            <a:noFill/>
            <a:ln>
              <a:noFill/>
            </a:ln>
          </p:spPr>
        </p:pic>
        <p:sp>
          <p:nvSpPr>
            <p:cNvPr id="222" name="Google Shape;222;p27"/>
            <p:cNvSpPr txBox="1"/>
            <p:nvPr/>
          </p:nvSpPr>
          <p:spPr>
            <a:xfrm>
              <a:off x="5130325" y="678750"/>
              <a:ext cx="31905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b="1">
                  <a:solidFill>
                    <a:schemeClr val="accent4"/>
                  </a:solidFill>
                  <a:latin typeface="Roboto"/>
                  <a:ea typeface="Roboto"/>
                  <a:cs typeface="Roboto"/>
                  <a:sym typeface="Roboto"/>
                </a:rPr>
                <a:t>Training accuracy VS Validation accuracy</a:t>
              </a:r>
              <a:endParaRPr b="1">
                <a:solidFill>
                  <a:schemeClr val="accent4"/>
                </a:solidFill>
              </a:endParaRPr>
            </a:p>
          </p:txBody>
        </p:sp>
      </p:grpSp>
      <p:grpSp>
        <p:nvGrpSpPr>
          <p:cNvPr id="223" name="Google Shape;223;p27"/>
          <p:cNvGrpSpPr/>
          <p:nvPr/>
        </p:nvGrpSpPr>
        <p:grpSpPr>
          <a:xfrm>
            <a:off x="4778150" y="3084512"/>
            <a:ext cx="4187926" cy="1895087"/>
            <a:chOff x="4778150" y="3084513"/>
            <a:chExt cx="4187926" cy="1895087"/>
          </a:xfrm>
        </p:grpSpPr>
        <p:pic>
          <p:nvPicPr>
            <p:cNvPr id="224" name="Google Shape;224;p27"/>
            <p:cNvPicPr preferRelativeResize="0"/>
            <p:nvPr/>
          </p:nvPicPr>
          <p:blipFill rotWithShape="1">
            <a:blip r:embed="rId5">
              <a:alphaModFix/>
            </a:blip>
            <a:srcRect t="39305" r="27803"/>
            <a:stretch/>
          </p:blipFill>
          <p:spPr>
            <a:xfrm>
              <a:off x="4778150" y="3391175"/>
              <a:ext cx="4187926" cy="1588425"/>
            </a:xfrm>
            <a:prstGeom prst="rect">
              <a:avLst/>
            </a:prstGeom>
            <a:noFill/>
            <a:ln>
              <a:noFill/>
            </a:ln>
          </p:spPr>
        </p:pic>
        <p:sp>
          <p:nvSpPr>
            <p:cNvPr id="225" name="Google Shape;225;p27"/>
            <p:cNvSpPr txBox="1"/>
            <p:nvPr/>
          </p:nvSpPr>
          <p:spPr>
            <a:xfrm>
              <a:off x="5082163" y="3084513"/>
              <a:ext cx="3000000" cy="369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r>
                <a:rPr lang="en" sz="1200" b="1">
                  <a:solidFill>
                    <a:schemeClr val="accent4"/>
                  </a:solidFill>
                  <a:latin typeface="Roboto"/>
                  <a:ea typeface="Roboto"/>
                  <a:cs typeface="Roboto"/>
                  <a:sym typeface="Roboto"/>
                </a:rPr>
                <a:t>evaluation</a:t>
              </a:r>
              <a:r>
                <a:rPr lang="en" sz="1200">
                  <a:solidFill>
                    <a:schemeClr val="accent4"/>
                  </a:solidFill>
                  <a:latin typeface="Roboto"/>
                  <a:ea typeface="Roboto"/>
                  <a:cs typeface="Roboto"/>
                  <a:sym typeface="Roboto"/>
                </a:rPr>
                <a:t> </a:t>
              </a:r>
              <a:r>
                <a:rPr lang="en" sz="1200" b="1">
                  <a:solidFill>
                    <a:schemeClr val="accent4"/>
                  </a:solidFill>
                  <a:latin typeface="Roboto"/>
                  <a:ea typeface="Roboto"/>
                  <a:cs typeface="Roboto"/>
                  <a:sym typeface="Roboto"/>
                </a:rPr>
                <a:t>metrics</a:t>
              </a:r>
              <a:endParaRPr>
                <a:solidFill>
                  <a:schemeClr val="accent4"/>
                </a:solidFill>
              </a:endParaRPr>
            </a:p>
          </p:txBody>
        </p:sp>
        <p:sp>
          <p:nvSpPr>
            <p:cNvPr id="226" name="Google Shape;226;p27"/>
            <p:cNvSpPr txBox="1"/>
            <p:nvPr/>
          </p:nvSpPr>
          <p:spPr>
            <a:xfrm>
              <a:off x="5297048" y="3901144"/>
              <a:ext cx="693300" cy="441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b="1">
                  <a:solidFill>
                    <a:srgbClr val="212529"/>
                  </a:solidFill>
                  <a:latin typeface="Open Sans"/>
                  <a:ea typeface="Open Sans"/>
                  <a:cs typeface="Open Sans"/>
                  <a:sym typeface="Open Sans"/>
                </a:rPr>
                <a:t>Not</a:t>
              </a:r>
              <a:endParaRPr sz="1000" b="1">
                <a:solidFill>
                  <a:srgbClr val="212529"/>
                </a:solidFill>
                <a:latin typeface="Open Sans"/>
                <a:ea typeface="Open Sans"/>
                <a:cs typeface="Open Sans"/>
                <a:sym typeface="Open Sans"/>
              </a:endParaRPr>
            </a:p>
            <a:p>
              <a:pPr marL="0" lvl="0" indent="0" algn="l" rtl="0">
                <a:spcBef>
                  <a:spcPts val="0"/>
                </a:spcBef>
                <a:spcAft>
                  <a:spcPts val="0"/>
                </a:spcAft>
                <a:buNone/>
              </a:pPr>
              <a:r>
                <a:rPr lang="en" sz="1000" b="1">
                  <a:solidFill>
                    <a:srgbClr val="212529"/>
                  </a:solidFill>
                  <a:latin typeface="Open Sans"/>
                  <a:ea typeface="Open Sans"/>
                  <a:cs typeface="Open Sans"/>
                  <a:sym typeface="Open Sans"/>
                </a:rPr>
                <a:t>OFF</a:t>
              </a:r>
              <a:endParaRPr sz="1000" b="1">
                <a:solidFill>
                  <a:srgbClr val="212529"/>
                </a:solidFill>
                <a:latin typeface="Open Sans"/>
                <a:ea typeface="Open Sans"/>
                <a:cs typeface="Open Sans"/>
                <a:sym typeface="Open Sans"/>
              </a:endParaRPr>
            </a:p>
          </p:txBody>
        </p:sp>
      </p:grpSp>
      <p:sp>
        <p:nvSpPr>
          <p:cNvPr id="227" name="Google Shape;227;p27"/>
          <p:cNvSpPr/>
          <p:nvPr/>
        </p:nvSpPr>
        <p:spPr>
          <a:xfrm>
            <a:off x="5324475" y="4157684"/>
            <a:ext cx="3565500" cy="1287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28"/>
          <p:cNvSpPr txBox="1">
            <a:spLocks noGrp="1"/>
          </p:cNvSpPr>
          <p:nvPr>
            <p:ph type="title" idx="4294967295"/>
          </p:nvPr>
        </p:nvSpPr>
        <p:spPr>
          <a:xfrm>
            <a:off x="378950" y="926225"/>
            <a:ext cx="2293800" cy="3070200"/>
          </a:xfrm>
          <a:prstGeom prst="rect">
            <a:avLst/>
          </a:prstGeom>
        </p:spPr>
        <p:txBody>
          <a:bodyPr spcFirstLastPara="1" wrap="square" lIns="91425" tIns="91425" rIns="91425" bIns="91425" anchor="t" anchorCtr="0">
            <a:normAutofit/>
          </a:bodyPr>
          <a:lstStyle/>
          <a:p>
            <a:pPr marL="0" marR="0" lvl="0" indent="0" algn="l" rtl="0">
              <a:lnSpc>
                <a:spcPct val="100000"/>
              </a:lnSpc>
              <a:spcBef>
                <a:spcPts val="0"/>
              </a:spcBef>
              <a:spcAft>
                <a:spcPts val="0"/>
              </a:spcAft>
              <a:buNone/>
            </a:pPr>
            <a:r>
              <a:rPr lang="en">
                <a:solidFill>
                  <a:schemeClr val="accent5"/>
                </a:solidFill>
              </a:rPr>
              <a:t>Results - Predict Subtask A Test Data with LSTM</a:t>
            </a:r>
            <a:endParaRPr/>
          </a:p>
        </p:txBody>
      </p:sp>
      <p:sp>
        <p:nvSpPr>
          <p:cNvPr id="233" name="Google Shape;233;p28"/>
          <p:cNvSpPr/>
          <p:nvPr/>
        </p:nvSpPr>
        <p:spPr>
          <a:xfrm>
            <a:off x="2975150" y="0"/>
            <a:ext cx="6089100" cy="51435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aphicFrame>
        <p:nvGraphicFramePr>
          <p:cNvPr id="234" name="Google Shape;234;p28"/>
          <p:cNvGraphicFramePr/>
          <p:nvPr/>
        </p:nvGraphicFramePr>
        <p:xfrm>
          <a:off x="3283800" y="1556288"/>
          <a:ext cx="5471800" cy="2583775"/>
        </p:xfrm>
        <a:graphic>
          <a:graphicData uri="http://schemas.openxmlformats.org/drawingml/2006/table">
            <a:tbl>
              <a:tblPr>
                <a:noFill/>
                <a:tableStyleId>{92E1F25B-FE74-4413-94EC-65B8CCD687BE}</a:tableStyleId>
              </a:tblPr>
              <a:tblGrid>
                <a:gridCol w="2040350">
                  <a:extLst>
                    <a:ext uri="{9D8B030D-6E8A-4147-A177-3AD203B41FA5}">
                      <a16:colId xmlns:a16="http://schemas.microsoft.com/office/drawing/2014/main" val="20000"/>
                    </a:ext>
                  </a:extLst>
                </a:gridCol>
                <a:gridCol w="1152650">
                  <a:extLst>
                    <a:ext uri="{9D8B030D-6E8A-4147-A177-3AD203B41FA5}">
                      <a16:colId xmlns:a16="http://schemas.microsoft.com/office/drawing/2014/main" val="20001"/>
                    </a:ext>
                  </a:extLst>
                </a:gridCol>
                <a:gridCol w="1126150">
                  <a:extLst>
                    <a:ext uri="{9D8B030D-6E8A-4147-A177-3AD203B41FA5}">
                      <a16:colId xmlns:a16="http://schemas.microsoft.com/office/drawing/2014/main" val="20002"/>
                    </a:ext>
                  </a:extLst>
                </a:gridCol>
                <a:gridCol w="1152650">
                  <a:extLst>
                    <a:ext uri="{9D8B030D-6E8A-4147-A177-3AD203B41FA5}">
                      <a16:colId xmlns:a16="http://schemas.microsoft.com/office/drawing/2014/main" val="20003"/>
                    </a:ext>
                  </a:extLst>
                </a:gridCol>
              </a:tblGrid>
              <a:tr h="521775">
                <a:tc>
                  <a:txBody>
                    <a:bodyPr/>
                    <a:lstStyle/>
                    <a:p>
                      <a:pPr marL="0" lvl="0" indent="0" algn="ctr" rtl="0">
                        <a:spcBef>
                          <a:spcPts val="0"/>
                        </a:spcBef>
                        <a:spcAft>
                          <a:spcPts val="0"/>
                        </a:spcAft>
                        <a:buNone/>
                      </a:pPr>
                      <a:r>
                        <a:rPr lang="en" sz="1600">
                          <a:solidFill>
                            <a:schemeClr val="lt1"/>
                          </a:solidFill>
                          <a:latin typeface="Calibri"/>
                          <a:ea typeface="Calibri"/>
                          <a:cs typeface="Calibri"/>
                          <a:sym typeface="Calibri"/>
                        </a:rPr>
                        <a:t>Dataset</a:t>
                      </a:r>
                      <a:endParaRPr sz="1600">
                        <a:solidFill>
                          <a:schemeClr val="lt1"/>
                        </a:solidFill>
                      </a:endParaRPr>
                    </a:p>
                  </a:txBody>
                  <a:tcPr marL="9525" marR="9525" marT="9525" marB="91425" anchor="b">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600">
                          <a:solidFill>
                            <a:schemeClr val="lt1"/>
                          </a:solidFill>
                          <a:latin typeface="Calibri"/>
                          <a:ea typeface="Calibri"/>
                          <a:cs typeface="Calibri"/>
                          <a:sym typeface="Calibri"/>
                        </a:rPr>
                        <a:t>precision</a:t>
                      </a:r>
                      <a:endParaRPr sz="1600">
                        <a:solidFill>
                          <a:schemeClr val="lt1"/>
                        </a:solidFill>
                        <a:latin typeface="Calibri"/>
                        <a:ea typeface="Calibri"/>
                        <a:cs typeface="Calibri"/>
                        <a:sym typeface="Calibri"/>
                      </a:endParaRPr>
                    </a:p>
                  </a:txBody>
                  <a:tcPr marL="9525" marR="9525" marT="9525" marB="91425" anchor="b">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600">
                          <a:solidFill>
                            <a:schemeClr val="lt1"/>
                          </a:solidFill>
                          <a:latin typeface="Calibri"/>
                          <a:ea typeface="Calibri"/>
                          <a:cs typeface="Calibri"/>
                          <a:sym typeface="Calibri"/>
                        </a:rPr>
                        <a:t>recall</a:t>
                      </a:r>
                      <a:endParaRPr sz="1600">
                        <a:solidFill>
                          <a:schemeClr val="lt1"/>
                        </a:solidFill>
                        <a:latin typeface="Calibri"/>
                        <a:ea typeface="Calibri"/>
                        <a:cs typeface="Calibri"/>
                        <a:sym typeface="Calibri"/>
                      </a:endParaRPr>
                    </a:p>
                  </a:txBody>
                  <a:tcPr marL="9525" marR="9525" marT="9525" marB="91425" anchor="b">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600">
                          <a:solidFill>
                            <a:schemeClr val="lt1"/>
                          </a:solidFill>
                          <a:latin typeface="Calibri"/>
                          <a:ea typeface="Calibri"/>
                          <a:cs typeface="Calibri"/>
                          <a:sym typeface="Calibri"/>
                        </a:rPr>
                        <a:t>f1-score</a:t>
                      </a:r>
                      <a:endParaRPr sz="1600">
                        <a:solidFill>
                          <a:schemeClr val="lt1"/>
                        </a:solidFill>
                        <a:latin typeface="Calibri"/>
                        <a:ea typeface="Calibri"/>
                        <a:cs typeface="Calibri"/>
                        <a:sym typeface="Calibri"/>
                      </a:endParaRPr>
                    </a:p>
                  </a:txBody>
                  <a:tcPr marL="9525" marR="9525" marT="9525" marB="91425" anchor="b">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0"/>
                  </a:ext>
                </a:extLst>
              </a:tr>
              <a:tr h="515500">
                <a:tc>
                  <a:txBody>
                    <a:bodyPr/>
                    <a:lstStyle/>
                    <a:p>
                      <a:pPr marL="0" lvl="0" indent="0" algn="ctr" rtl="0">
                        <a:lnSpc>
                          <a:spcPct val="115000"/>
                        </a:lnSpc>
                        <a:spcBef>
                          <a:spcPts val="0"/>
                        </a:spcBef>
                        <a:spcAft>
                          <a:spcPts val="0"/>
                        </a:spcAft>
                        <a:buNone/>
                      </a:pPr>
                      <a:r>
                        <a:rPr lang="en" sz="1600">
                          <a:solidFill>
                            <a:schemeClr val="lt1"/>
                          </a:solidFill>
                          <a:latin typeface="Calibri"/>
                          <a:ea typeface="Calibri"/>
                          <a:cs typeface="Calibri"/>
                          <a:sym typeface="Calibri"/>
                        </a:rPr>
                        <a:t>olid testset a</a:t>
                      </a:r>
                      <a:endParaRPr sz="1600">
                        <a:solidFill>
                          <a:schemeClr val="lt1"/>
                        </a:solidFill>
                        <a:latin typeface="Calibri"/>
                        <a:ea typeface="Calibri"/>
                        <a:cs typeface="Calibri"/>
                        <a:sym typeface="Calibri"/>
                      </a:endParaRPr>
                    </a:p>
                  </a:txBody>
                  <a:tcPr marL="9525" marR="9525" marT="9525" marB="91425" anchor="b">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600">
                          <a:solidFill>
                            <a:schemeClr val="lt1"/>
                          </a:solidFill>
                          <a:latin typeface="Calibri"/>
                          <a:ea typeface="Calibri"/>
                          <a:cs typeface="Calibri"/>
                          <a:sym typeface="Calibri"/>
                        </a:rPr>
                        <a:t>0.62</a:t>
                      </a:r>
                      <a:endParaRPr sz="1600">
                        <a:solidFill>
                          <a:schemeClr val="lt1"/>
                        </a:solidFill>
                        <a:latin typeface="Calibri"/>
                        <a:ea typeface="Calibri"/>
                        <a:cs typeface="Calibri"/>
                        <a:sym typeface="Calibri"/>
                      </a:endParaRPr>
                    </a:p>
                  </a:txBody>
                  <a:tcPr marL="9525" marR="9525" marT="9525" marB="91425" anchor="b">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600">
                          <a:solidFill>
                            <a:schemeClr val="lt1"/>
                          </a:solidFill>
                          <a:latin typeface="Calibri"/>
                          <a:ea typeface="Calibri"/>
                          <a:cs typeface="Calibri"/>
                          <a:sym typeface="Calibri"/>
                        </a:rPr>
                        <a:t>0.55</a:t>
                      </a:r>
                      <a:endParaRPr sz="1600">
                        <a:solidFill>
                          <a:schemeClr val="lt1"/>
                        </a:solidFill>
                        <a:latin typeface="Calibri"/>
                        <a:ea typeface="Calibri"/>
                        <a:cs typeface="Calibri"/>
                        <a:sym typeface="Calibri"/>
                      </a:endParaRPr>
                    </a:p>
                  </a:txBody>
                  <a:tcPr marL="9525" marR="9525" marT="9525" marB="91425" anchor="b">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600">
                          <a:solidFill>
                            <a:schemeClr val="lt1"/>
                          </a:solidFill>
                          <a:latin typeface="Calibri"/>
                          <a:ea typeface="Calibri"/>
                          <a:cs typeface="Calibri"/>
                          <a:sym typeface="Calibri"/>
                        </a:rPr>
                        <a:t>0.59</a:t>
                      </a:r>
                      <a:endParaRPr sz="1600">
                        <a:solidFill>
                          <a:schemeClr val="lt1"/>
                        </a:solidFill>
                        <a:latin typeface="Calibri"/>
                        <a:ea typeface="Calibri"/>
                        <a:cs typeface="Calibri"/>
                        <a:sym typeface="Calibri"/>
                      </a:endParaRPr>
                    </a:p>
                  </a:txBody>
                  <a:tcPr marL="9525" marR="9525" marT="9525" marB="91425" anchor="b">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1"/>
                  </a:ext>
                </a:extLst>
              </a:tr>
              <a:tr h="515500">
                <a:tc>
                  <a:txBody>
                    <a:bodyPr/>
                    <a:lstStyle/>
                    <a:p>
                      <a:pPr marL="0" lvl="0" indent="0" algn="ctr" rtl="0">
                        <a:lnSpc>
                          <a:spcPct val="115000"/>
                        </a:lnSpc>
                        <a:spcBef>
                          <a:spcPts val="0"/>
                        </a:spcBef>
                        <a:spcAft>
                          <a:spcPts val="0"/>
                        </a:spcAft>
                        <a:buNone/>
                      </a:pPr>
                      <a:r>
                        <a:rPr lang="en" sz="1600">
                          <a:solidFill>
                            <a:schemeClr val="lt1"/>
                          </a:solidFill>
                          <a:latin typeface="Calibri"/>
                          <a:ea typeface="Calibri"/>
                          <a:cs typeface="Calibri"/>
                          <a:sym typeface="Calibri"/>
                        </a:rPr>
                        <a:t>solid testset a</a:t>
                      </a:r>
                      <a:endParaRPr sz="1600">
                        <a:solidFill>
                          <a:schemeClr val="lt1"/>
                        </a:solidFill>
                        <a:latin typeface="Calibri"/>
                        <a:ea typeface="Calibri"/>
                        <a:cs typeface="Calibri"/>
                        <a:sym typeface="Calibri"/>
                      </a:endParaRPr>
                    </a:p>
                  </a:txBody>
                  <a:tcPr marL="9525" marR="9525" marT="9525" marB="91425" anchor="b">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600">
                          <a:solidFill>
                            <a:schemeClr val="lt1"/>
                          </a:solidFill>
                          <a:latin typeface="Calibri"/>
                          <a:ea typeface="Calibri"/>
                          <a:cs typeface="Calibri"/>
                          <a:sym typeface="Calibri"/>
                        </a:rPr>
                        <a:t>0.77</a:t>
                      </a:r>
                      <a:endParaRPr sz="1600">
                        <a:solidFill>
                          <a:schemeClr val="lt1"/>
                        </a:solidFill>
                        <a:latin typeface="Calibri"/>
                        <a:ea typeface="Calibri"/>
                        <a:cs typeface="Calibri"/>
                        <a:sym typeface="Calibri"/>
                      </a:endParaRPr>
                    </a:p>
                  </a:txBody>
                  <a:tcPr marL="9525" marR="9525" marT="9525" marB="91425" anchor="b">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600">
                          <a:solidFill>
                            <a:schemeClr val="lt1"/>
                          </a:solidFill>
                          <a:latin typeface="Calibri"/>
                          <a:ea typeface="Calibri"/>
                          <a:cs typeface="Calibri"/>
                          <a:sym typeface="Calibri"/>
                        </a:rPr>
                        <a:t>0.93</a:t>
                      </a:r>
                      <a:endParaRPr sz="1600">
                        <a:solidFill>
                          <a:schemeClr val="lt1"/>
                        </a:solidFill>
                        <a:latin typeface="Calibri"/>
                        <a:ea typeface="Calibri"/>
                        <a:cs typeface="Calibri"/>
                        <a:sym typeface="Calibri"/>
                      </a:endParaRPr>
                    </a:p>
                  </a:txBody>
                  <a:tcPr marL="9525" marR="9525" marT="9525" marB="91425" anchor="b">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600">
                          <a:solidFill>
                            <a:schemeClr val="lt1"/>
                          </a:solidFill>
                          <a:latin typeface="Calibri"/>
                          <a:ea typeface="Calibri"/>
                          <a:cs typeface="Calibri"/>
                          <a:sym typeface="Calibri"/>
                        </a:rPr>
                        <a:t>0.84</a:t>
                      </a:r>
                      <a:endParaRPr sz="1600">
                        <a:solidFill>
                          <a:schemeClr val="lt1"/>
                        </a:solidFill>
                        <a:latin typeface="Calibri"/>
                        <a:ea typeface="Calibri"/>
                        <a:cs typeface="Calibri"/>
                        <a:sym typeface="Calibri"/>
                      </a:endParaRPr>
                    </a:p>
                  </a:txBody>
                  <a:tcPr marL="9525" marR="9525" marT="9525" marB="91425" anchor="b">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2"/>
                  </a:ext>
                </a:extLst>
              </a:tr>
              <a:tr h="515500">
                <a:tc>
                  <a:txBody>
                    <a:bodyPr/>
                    <a:lstStyle/>
                    <a:p>
                      <a:pPr marL="0" lvl="0" indent="0" algn="ctr" rtl="0">
                        <a:lnSpc>
                          <a:spcPct val="115000"/>
                        </a:lnSpc>
                        <a:spcBef>
                          <a:spcPts val="0"/>
                        </a:spcBef>
                        <a:spcAft>
                          <a:spcPts val="0"/>
                        </a:spcAft>
                        <a:buNone/>
                      </a:pPr>
                      <a:r>
                        <a:rPr lang="en" sz="1600">
                          <a:solidFill>
                            <a:schemeClr val="lt1"/>
                          </a:solidFill>
                          <a:latin typeface="Calibri"/>
                          <a:ea typeface="Calibri"/>
                          <a:cs typeface="Calibri"/>
                          <a:sym typeface="Calibri"/>
                        </a:rPr>
                        <a:t>solid extended easy</a:t>
                      </a:r>
                      <a:endParaRPr sz="1600">
                        <a:solidFill>
                          <a:schemeClr val="lt1"/>
                        </a:solidFill>
                        <a:latin typeface="Calibri"/>
                        <a:ea typeface="Calibri"/>
                        <a:cs typeface="Calibri"/>
                        <a:sym typeface="Calibri"/>
                      </a:endParaRPr>
                    </a:p>
                  </a:txBody>
                  <a:tcPr marL="9525" marR="9525" marT="9525" marB="91425" anchor="b">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600">
                          <a:solidFill>
                            <a:schemeClr val="lt1"/>
                          </a:solidFill>
                          <a:latin typeface="Calibri"/>
                          <a:ea typeface="Calibri"/>
                          <a:cs typeface="Calibri"/>
                          <a:sym typeface="Calibri"/>
                        </a:rPr>
                        <a:t>0.92</a:t>
                      </a:r>
                      <a:endParaRPr sz="1600">
                        <a:solidFill>
                          <a:schemeClr val="lt1"/>
                        </a:solidFill>
                        <a:latin typeface="Calibri"/>
                        <a:ea typeface="Calibri"/>
                        <a:cs typeface="Calibri"/>
                        <a:sym typeface="Calibri"/>
                      </a:endParaRPr>
                    </a:p>
                  </a:txBody>
                  <a:tcPr marL="9525" marR="9525" marT="9525" marB="91425" anchor="b">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600">
                          <a:solidFill>
                            <a:schemeClr val="lt1"/>
                          </a:solidFill>
                          <a:latin typeface="Calibri"/>
                          <a:ea typeface="Calibri"/>
                          <a:cs typeface="Calibri"/>
                          <a:sym typeface="Calibri"/>
                        </a:rPr>
                        <a:t>0.99</a:t>
                      </a:r>
                      <a:endParaRPr sz="1600">
                        <a:solidFill>
                          <a:schemeClr val="lt1"/>
                        </a:solidFill>
                        <a:latin typeface="Calibri"/>
                        <a:ea typeface="Calibri"/>
                        <a:cs typeface="Calibri"/>
                        <a:sym typeface="Calibri"/>
                      </a:endParaRPr>
                    </a:p>
                  </a:txBody>
                  <a:tcPr marL="9525" marR="9525" marT="9525" marB="91425" anchor="b">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600">
                          <a:solidFill>
                            <a:schemeClr val="lt1"/>
                          </a:solidFill>
                          <a:latin typeface="Calibri"/>
                          <a:ea typeface="Calibri"/>
                          <a:cs typeface="Calibri"/>
                          <a:sym typeface="Calibri"/>
                        </a:rPr>
                        <a:t>0.95</a:t>
                      </a:r>
                      <a:endParaRPr sz="1600">
                        <a:solidFill>
                          <a:schemeClr val="lt1"/>
                        </a:solidFill>
                        <a:latin typeface="Calibri"/>
                        <a:ea typeface="Calibri"/>
                        <a:cs typeface="Calibri"/>
                        <a:sym typeface="Calibri"/>
                      </a:endParaRPr>
                    </a:p>
                  </a:txBody>
                  <a:tcPr marL="9525" marR="9525" marT="9525" marB="91425" anchor="b">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3"/>
                  </a:ext>
                </a:extLst>
              </a:tr>
              <a:tr h="515500">
                <a:tc>
                  <a:txBody>
                    <a:bodyPr/>
                    <a:lstStyle/>
                    <a:p>
                      <a:pPr marL="0" lvl="0" indent="0" algn="ctr" rtl="0">
                        <a:lnSpc>
                          <a:spcPct val="115000"/>
                        </a:lnSpc>
                        <a:spcBef>
                          <a:spcPts val="0"/>
                        </a:spcBef>
                        <a:spcAft>
                          <a:spcPts val="0"/>
                        </a:spcAft>
                        <a:buNone/>
                      </a:pPr>
                      <a:r>
                        <a:rPr lang="en" sz="1600">
                          <a:solidFill>
                            <a:schemeClr val="lt1"/>
                          </a:solidFill>
                          <a:latin typeface="Calibri"/>
                          <a:ea typeface="Calibri"/>
                          <a:cs typeface="Calibri"/>
                          <a:sym typeface="Calibri"/>
                        </a:rPr>
                        <a:t>solid extended hard</a:t>
                      </a:r>
                      <a:endParaRPr sz="1600">
                        <a:solidFill>
                          <a:schemeClr val="lt1"/>
                        </a:solidFill>
                        <a:latin typeface="Calibri"/>
                        <a:ea typeface="Calibri"/>
                        <a:cs typeface="Calibri"/>
                        <a:sym typeface="Calibri"/>
                      </a:endParaRPr>
                    </a:p>
                  </a:txBody>
                  <a:tcPr marL="9525" marR="9525" marT="9525" marB="91425" anchor="b">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600">
                          <a:solidFill>
                            <a:schemeClr val="lt1"/>
                          </a:solidFill>
                          <a:latin typeface="Calibri"/>
                          <a:ea typeface="Calibri"/>
                          <a:cs typeface="Calibri"/>
                          <a:sym typeface="Calibri"/>
                        </a:rPr>
                        <a:t>0.83</a:t>
                      </a:r>
                      <a:endParaRPr sz="1600">
                        <a:solidFill>
                          <a:schemeClr val="lt1"/>
                        </a:solidFill>
                        <a:latin typeface="Calibri"/>
                        <a:ea typeface="Calibri"/>
                        <a:cs typeface="Calibri"/>
                        <a:sym typeface="Calibri"/>
                      </a:endParaRPr>
                    </a:p>
                  </a:txBody>
                  <a:tcPr marL="9525" marR="9525" marT="9525" marB="91425" anchor="b">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600">
                          <a:solidFill>
                            <a:schemeClr val="lt1"/>
                          </a:solidFill>
                          <a:latin typeface="Calibri"/>
                          <a:ea typeface="Calibri"/>
                          <a:cs typeface="Calibri"/>
                          <a:sym typeface="Calibri"/>
                        </a:rPr>
                        <a:t>0.91</a:t>
                      </a:r>
                      <a:endParaRPr sz="1600">
                        <a:solidFill>
                          <a:schemeClr val="lt1"/>
                        </a:solidFill>
                        <a:latin typeface="Calibri"/>
                        <a:ea typeface="Calibri"/>
                        <a:cs typeface="Calibri"/>
                        <a:sym typeface="Calibri"/>
                      </a:endParaRPr>
                    </a:p>
                  </a:txBody>
                  <a:tcPr marL="9525" marR="9525" marT="9525" marB="91425" anchor="b">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600">
                          <a:solidFill>
                            <a:schemeClr val="lt1"/>
                          </a:solidFill>
                          <a:latin typeface="Calibri"/>
                          <a:ea typeface="Calibri"/>
                          <a:cs typeface="Calibri"/>
                          <a:sym typeface="Calibri"/>
                        </a:rPr>
                        <a:t>0.87</a:t>
                      </a:r>
                      <a:endParaRPr sz="1600">
                        <a:solidFill>
                          <a:schemeClr val="lt1"/>
                        </a:solidFill>
                        <a:latin typeface="Calibri"/>
                        <a:ea typeface="Calibri"/>
                        <a:cs typeface="Calibri"/>
                        <a:sym typeface="Calibri"/>
                      </a:endParaRPr>
                    </a:p>
                  </a:txBody>
                  <a:tcPr marL="9525" marR="9525" marT="9525" marB="91425" anchor="b">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
        <p:nvSpPr>
          <p:cNvPr id="235" name="Google Shape;235;p28"/>
          <p:cNvSpPr txBox="1"/>
          <p:nvPr/>
        </p:nvSpPr>
        <p:spPr>
          <a:xfrm>
            <a:off x="3207050" y="1159800"/>
            <a:ext cx="3882900" cy="290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b="1">
                <a:solidFill>
                  <a:schemeClr val="lt1"/>
                </a:solidFill>
                <a:latin typeface="Open Sans"/>
                <a:ea typeface="Open Sans"/>
                <a:cs typeface="Open Sans"/>
                <a:sym typeface="Open Sans"/>
              </a:rPr>
              <a:t>Evaluation metrics for OFF</a:t>
            </a:r>
            <a:endParaRPr sz="1600" b="1">
              <a:solidFill>
                <a:schemeClr val="lt1"/>
              </a:solidFill>
              <a:latin typeface="Open Sans"/>
              <a:ea typeface="Open Sans"/>
              <a:cs typeface="Open Sans"/>
              <a:sym typeface="Open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29"/>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marR="0" lvl="0" indent="0" algn="l" rtl="0">
              <a:lnSpc>
                <a:spcPct val="100000"/>
              </a:lnSpc>
              <a:spcBef>
                <a:spcPts val="0"/>
              </a:spcBef>
              <a:spcAft>
                <a:spcPts val="0"/>
              </a:spcAft>
              <a:buNone/>
            </a:pPr>
            <a:r>
              <a:rPr lang="en">
                <a:solidFill>
                  <a:schemeClr val="accent5"/>
                </a:solidFill>
              </a:rPr>
              <a:t>Subtask B - Method - Data Preprocessing</a:t>
            </a:r>
            <a:endParaRPr/>
          </a:p>
        </p:txBody>
      </p:sp>
      <p:sp>
        <p:nvSpPr>
          <p:cNvPr id="241" name="Google Shape;241;p29"/>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rmAutofit lnSpcReduction="10000"/>
          </a:bodyPr>
          <a:lstStyle/>
          <a:p>
            <a:pPr marL="457200" lvl="0" indent="-317500" algn="l" rtl="0">
              <a:spcBef>
                <a:spcPts val="0"/>
              </a:spcBef>
              <a:spcAft>
                <a:spcPts val="0"/>
              </a:spcAft>
              <a:buSzPts val="1400"/>
              <a:buChar char="●"/>
            </a:pPr>
            <a:r>
              <a:rPr lang="en" sz="1400"/>
              <a:t>Hashtags and Mentions Removal</a:t>
            </a:r>
            <a:endParaRPr sz="1400"/>
          </a:p>
          <a:p>
            <a:pPr marL="457200" lvl="0" indent="-317500" algn="l" rtl="0">
              <a:spcBef>
                <a:spcPts val="0"/>
              </a:spcBef>
              <a:spcAft>
                <a:spcPts val="0"/>
              </a:spcAft>
              <a:buSzPts val="1400"/>
              <a:buChar char="●"/>
            </a:pPr>
            <a:r>
              <a:rPr lang="en" sz="1400"/>
              <a:t>Emoji Removal</a:t>
            </a:r>
            <a:endParaRPr sz="1400"/>
          </a:p>
          <a:p>
            <a:pPr marL="457200" lvl="0" indent="-317500" algn="l" rtl="0">
              <a:spcBef>
                <a:spcPts val="0"/>
              </a:spcBef>
              <a:spcAft>
                <a:spcPts val="0"/>
              </a:spcAft>
              <a:buSzPts val="1400"/>
              <a:buChar char="●"/>
            </a:pPr>
            <a:r>
              <a:rPr lang="en" sz="1400"/>
              <a:t>Number Removal</a:t>
            </a:r>
            <a:endParaRPr sz="1400"/>
          </a:p>
          <a:p>
            <a:pPr marL="457200" lvl="0" indent="-317500" algn="l" rtl="0">
              <a:spcBef>
                <a:spcPts val="0"/>
              </a:spcBef>
              <a:spcAft>
                <a:spcPts val="0"/>
              </a:spcAft>
              <a:buSzPts val="1400"/>
              <a:buChar char="●"/>
            </a:pPr>
            <a:r>
              <a:rPr lang="en" sz="1400"/>
              <a:t>Tokenization and Alphanumeric Filtering</a:t>
            </a:r>
            <a:endParaRPr sz="1400"/>
          </a:p>
          <a:p>
            <a:pPr marL="457200" lvl="0" indent="-317500" algn="l" rtl="0">
              <a:spcBef>
                <a:spcPts val="0"/>
              </a:spcBef>
              <a:spcAft>
                <a:spcPts val="0"/>
              </a:spcAft>
              <a:buSzPts val="1400"/>
              <a:buChar char="●"/>
            </a:pPr>
            <a:r>
              <a:rPr lang="en" sz="1400"/>
              <a:t>Stopwords Removal and Lemmatization</a:t>
            </a:r>
            <a:endParaRPr sz="1400"/>
          </a:p>
          <a:p>
            <a:pPr marL="457200" lvl="0" indent="-317500" algn="l" rtl="0">
              <a:spcBef>
                <a:spcPts val="0"/>
              </a:spcBef>
              <a:spcAft>
                <a:spcPts val="0"/>
              </a:spcAft>
              <a:buSzPts val="1400"/>
              <a:buChar char="●"/>
            </a:pPr>
            <a:r>
              <a:rPr lang="en" sz="1400"/>
              <a:t>Application to Datasets(olid_data, testset_data)</a:t>
            </a:r>
            <a:endParaRPr sz="1400"/>
          </a:p>
          <a:p>
            <a:pPr marL="457200" lvl="0" indent="0" algn="l" rtl="0">
              <a:spcBef>
                <a:spcPts val="1200"/>
              </a:spcBef>
              <a:spcAft>
                <a:spcPts val="0"/>
              </a:spcAft>
              <a:buNone/>
            </a:pPr>
            <a:r>
              <a:rPr lang="en" sz="1400"/>
              <a:t>                                                                                                    </a:t>
            </a:r>
            <a:r>
              <a:rPr lang="en" sz="1400" b="1"/>
              <a:t>Test Data before preprocessing</a:t>
            </a:r>
            <a:endParaRPr sz="1400" b="1"/>
          </a:p>
          <a:p>
            <a:pPr marL="457200" lvl="0" indent="0" algn="l" rtl="0">
              <a:spcBef>
                <a:spcPts val="1200"/>
              </a:spcBef>
              <a:spcAft>
                <a:spcPts val="0"/>
              </a:spcAft>
              <a:buNone/>
            </a:pPr>
            <a:endParaRPr sz="1400"/>
          </a:p>
          <a:p>
            <a:pPr marL="4572000" lvl="0" indent="457200" algn="l" rtl="0">
              <a:spcBef>
                <a:spcPts val="1200"/>
              </a:spcBef>
              <a:spcAft>
                <a:spcPts val="0"/>
              </a:spcAft>
              <a:buNone/>
            </a:pPr>
            <a:endParaRPr sz="1400"/>
          </a:p>
          <a:p>
            <a:pPr marL="4572000" lvl="0" indent="0" algn="l" rtl="0">
              <a:spcBef>
                <a:spcPts val="1200"/>
              </a:spcBef>
              <a:spcAft>
                <a:spcPts val="1200"/>
              </a:spcAft>
              <a:buNone/>
            </a:pPr>
            <a:r>
              <a:rPr lang="en" sz="1400"/>
              <a:t>       </a:t>
            </a:r>
            <a:r>
              <a:rPr lang="en" sz="1400" b="1"/>
              <a:t>Test Data after preprocessing </a:t>
            </a:r>
            <a:endParaRPr sz="1400" b="1"/>
          </a:p>
        </p:txBody>
      </p:sp>
      <p:pic>
        <p:nvPicPr>
          <p:cNvPr id="242" name="Google Shape;242;p29"/>
          <p:cNvPicPr preferRelativeResize="0"/>
          <p:nvPr/>
        </p:nvPicPr>
        <p:blipFill>
          <a:blip r:embed="rId3">
            <a:alphaModFix/>
          </a:blip>
          <a:stretch>
            <a:fillRect/>
          </a:stretch>
        </p:blipFill>
        <p:spPr>
          <a:xfrm>
            <a:off x="311700" y="3230363"/>
            <a:ext cx="4724400" cy="1533525"/>
          </a:xfrm>
          <a:prstGeom prst="rect">
            <a:avLst/>
          </a:prstGeom>
          <a:noFill/>
          <a:ln>
            <a:noFill/>
          </a:ln>
        </p:spPr>
      </p:pic>
      <p:pic>
        <p:nvPicPr>
          <p:cNvPr id="243" name="Google Shape;243;p29"/>
          <p:cNvPicPr preferRelativeResize="0"/>
          <p:nvPr/>
        </p:nvPicPr>
        <p:blipFill>
          <a:blip r:embed="rId4">
            <a:alphaModFix/>
          </a:blip>
          <a:stretch>
            <a:fillRect/>
          </a:stretch>
        </p:blipFill>
        <p:spPr>
          <a:xfrm>
            <a:off x="4894350" y="1437975"/>
            <a:ext cx="4123951" cy="14382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30"/>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solidFill>
                  <a:schemeClr val="accent5"/>
                </a:solidFill>
              </a:rPr>
              <a:t>Subtask B - Method - BERT Model Configuration</a:t>
            </a:r>
            <a:endParaRPr/>
          </a:p>
        </p:txBody>
      </p:sp>
      <p:sp>
        <p:nvSpPr>
          <p:cNvPr id="249" name="Google Shape;249;p30"/>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BERT Model Initialization</a:t>
            </a:r>
            <a:endParaRPr/>
          </a:p>
          <a:p>
            <a:pPr marL="457200" lvl="0" indent="-342900" algn="l" rtl="0">
              <a:spcBef>
                <a:spcPts val="0"/>
              </a:spcBef>
              <a:spcAft>
                <a:spcPts val="0"/>
              </a:spcAft>
              <a:buSzPts val="1800"/>
              <a:buChar char="●"/>
            </a:pPr>
            <a:r>
              <a:rPr lang="en"/>
              <a:t>Device Configuration</a:t>
            </a:r>
            <a:endParaRPr/>
          </a:p>
          <a:p>
            <a:pPr marL="457200" lvl="0" indent="-342900" algn="l" rtl="0">
              <a:spcBef>
                <a:spcPts val="0"/>
              </a:spcBef>
              <a:spcAft>
                <a:spcPts val="0"/>
              </a:spcAft>
              <a:buSzPts val="1800"/>
              <a:buChar char="●"/>
            </a:pPr>
            <a:r>
              <a:rPr lang="en"/>
              <a:t>Label Mapping</a:t>
            </a:r>
            <a:endParaRPr/>
          </a:p>
          <a:p>
            <a:pPr marL="457200" lvl="0" indent="-342900" algn="l" rtl="0">
              <a:spcBef>
                <a:spcPts val="0"/>
              </a:spcBef>
              <a:spcAft>
                <a:spcPts val="0"/>
              </a:spcAft>
              <a:buSzPts val="1800"/>
              <a:buChar char="●"/>
            </a:pPr>
            <a:r>
              <a:rPr lang="en"/>
              <a:t>Data Cleaning</a:t>
            </a:r>
            <a:endParaRPr/>
          </a:p>
          <a:p>
            <a:pPr marL="457200" lvl="0" indent="-342900" algn="l" rtl="0">
              <a:spcBef>
                <a:spcPts val="0"/>
              </a:spcBef>
              <a:spcAft>
                <a:spcPts val="0"/>
              </a:spcAft>
              <a:buSzPts val="1800"/>
              <a:buChar char="●"/>
            </a:pPr>
            <a:r>
              <a:rPr lang="en"/>
              <a:t>Data Tokenization and Encoding</a:t>
            </a:r>
            <a:endParaRPr/>
          </a:p>
          <a:p>
            <a:pPr marL="457200" lvl="0" indent="-342900" algn="l" rtl="0">
              <a:spcBef>
                <a:spcPts val="0"/>
              </a:spcBef>
              <a:spcAft>
                <a:spcPts val="0"/>
              </a:spcAft>
              <a:buSzPts val="1800"/>
              <a:buChar char="●"/>
            </a:pPr>
            <a:r>
              <a:rPr lang="en"/>
              <a:t>Test Set Tokenization and Encoding</a:t>
            </a:r>
            <a:endParaRPr/>
          </a:p>
        </p:txBody>
      </p:sp>
      <p:pic>
        <p:nvPicPr>
          <p:cNvPr id="250" name="Google Shape;250;p30"/>
          <p:cNvPicPr preferRelativeResize="0"/>
          <p:nvPr/>
        </p:nvPicPr>
        <p:blipFill>
          <a:blip r:embed="rId3">
            <a:alphaModFix/>
          </a:blip>
          <a:stretch>
            <a:fillRect/>
          </a:stretch>
        </p:blipFill>
        <p:spPr>
          <a:xfrm>
            <a:off x="4820100" y="1065275"/>
            <a:ext cx="4120100" cy="2286000"/>
          </a:xfrm>
          <a:prstGeom prst="rect">
            <a:avLst/>
          </a:prstGeom>
          <a:noFill/>
          <a:ln>
            <a:noFill/>
          </a:ln>
        </p:spPr>
      </p:pic>
      <p:pic>
        <p:nvPicPr>
          <p:cNvPr id="251" name="Google Shape;251;p30"/>
          <p:cNvPicPr preferRelativeResize="0"/>
          <p:nvPr/>
        </p:nvPicPr>
        <p:blipFill>
          <a:blip r:embed="rId4">
            <a:alphaModFix/>
          </a:blip>
          <a:stretch>
            <a:fillRect/>
          </a:stretch>
        </p:blipFill>
        <p:spPr>
          <a:xfrm>
            <a:off x="311700" y="3437700"/>
            <a:ext cx="8628500" cy="15997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31"/>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solidFill>
                  <a:schemeClr val="accent5"/>
                </a:solidFill>
              </a:rPr>
              <a:t>Subtask B - Method -Dataset Creation, Data-loader Setup</a:t>
            </a:r>
            <a:endParaRPr>
              <a:solidFill>
                <a:schemeClr val="accent5"/>
              </a:solidFill>
            </a:endParaRPr>
          </a:p>
        </p:txBody>
      </p:sp>
      <p:sp>
        <p:nvSpPr>
          <p:cNvPr id="257" name="Google Shape;257;p31"/>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PyTorch Datasets Creation</a:t>
            </a:r>
            <a:endParaRPr/>
          </a:p>
          <a:p>
            <a:pPr marL="457200" lvl="0" indent="-342900" algn="l" rtl="0">
              <a:spcBef>
                <a:spcPts val="0"/>
              </a:spcBef>
              <a:spcAft>
                <a:spcPts val="0"/>
              </a:spcAft>
              <a:buSzPts val="1800"/>
              <a:buChar char="●"/>
            </a:pPr>
            <a:r>
              <a:rPr lang="en"/>
              <a:t>Batch Size Definition(set to 32)</a:t>
            </a:r>
            <a:endParaRPr/>
          </a:p>
          <a:p>
            <a:pPr marL="457200" lvl="0" indent="-342900" algn="l" rtl="0">
              <a:spcBef>
                <a:spcPts val="0"/>
              </a:spcBef>
              <a:spcAft>
                <a:spcPts val="0"/>
              </a:spcAft>
              <a:buSzPts val="1800"/>
              <a:buChar char="●"/>
            </a:pPr>
            <a:r>
              <a:rPr lang="en"/>
              <a:t>Dataloader Creation</a:t>
            </a:r>
            <a:endParaRPr/>
          </a:p>
        </p:txBody>
      </p:sp>
      <p:pic>
        <p:nvPicPr>
          <p:cNvPr id="258" name="Google Shape;258;p31"/>
          <p:cNvPicPr preferRelativeResize="0"/>
          <p:nvPr/>
        </p:nvPicPr>
        <p:blipFill>
          <a:blip r:embed="rId3">
            <a:alphaModFix/>
          </a:blip>
          <a:stretch>
            <a:fillRect/>
          </a:stretch>
        </p:blipFill>
        <p:spPr>
          <a:xfrm>
            <a:off x="2269850" y="2645500"/>
            <a:ext cx="4781550" cy="2266950"/>
          </a:xfrm>
          <a:prstGeom prst="rect">
            <a:avLst/>
          </a:prstGeom>
          <a:noFill/>
          <a:ln>
            <a:noFill/>
          </a:ln>
        </p:spPr>
      </p:pic>
      <p:pic>
        <p:nvPicPr>
          <p:cNvPr id="259" name="Google Shape;259;p31"/>
          <p:cNvPicPr preferRelativeResize="0"/>
          <p:nvPr/>
        </p:nvPicPr>
        <p:blipFill>
          <a:blip r:embed="rId4">
            <a:alphaModFix/>
          </a:blip>
          <a:stretch>
            <a:fillRect/>
          </a:stretch>
        </p:blipFill>
        <p:spPr>
          <a:xfrm>
            <a:off x="6058888" y="1537275"/>
            <a:ext cx="2447925" cy="8572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4"/>
          <p:cNvSpPr/>
          <p:nvPr/>
        </p:nvSpPr>
        <p:spPr>
          <a:xfrm>
            <a:off x="11075" y="11075"/>
            <a:ext cx="3144000" cy="51435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73" name="Google Shape;73;p14"/>
          <p:cNvSpPr txBox="1"/>
          <p:nvPr/>
        </p:nvSpPr>
        <p:spPr>
          <a:xfrm>
            <a:off x="1969200" y="35800"/>
            <a:ext cx="1184400" cy="108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6000">
                <a:solidFill>
                  <a:schemeClr val="lt1"/>
                </a:solidFill>
                <a:latin typeface="Impact"/>
                <a:ea typeface="Impact"/>
                <a:cs typeface="Impact"/>
                <a:sym typeface="Impact"/>
              </a:rPr>
              <a:t>01</a:t>
            </a:r>
            <a:endParaRPr sz="6000">
              <a:solidFill>
                <a:schemeClr val="lt1"/>
              </a:solidFill>
              <a:latin typeface="Impact"/>
              <a:ea typeface="Impact"/>
              <a:cs typeface="Impact"/>
              <a:sym typeface="Impact"/>
            </a:endParaRPr>
          </a:p>
        </p:txBody>
      </p:sp>
      <p:sp>
        <p:nvSpPr>
          <p:cNvPr id="74" name="Google Shape;74;p14"/>
          <p:cNvSpPr txBox="1"/>
          <p:nvPr/>
        </p:nvSpPr>
        <p:spPr>
          <a:xfrm>
            <a:off x="1969200" y="1089500"/>
            <a:ext cx="1184400" cy="108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6000">
                <a:solidFill>
                  <a:schemeClr val="lt1"/>
                </a:solidFill>
                <a:latin typeface="Impact"/>
                <a:ea typeface="Impact"/>
                <a:cs typeface="Impact"/>
                <a:sym typeface="Impact"/>
              </a:rPr>
              <a:t>02</a:t>
            </a:r>
            <a:endParaRPr sz="6000">
              <a:solidFill>
                <a:schemeClr val="lt1"/>
              </a:solidFill>
              <a:latin typeface="Impact"/>
              <a:ea typeface="Impact"/>
              <a:cs typeface="Impact"/>
              <a:sym typeface="Impact"/>
            </a:endParaRPr>
          </a:p>
        </p:txBody>
      </p:sp>
      <p:sp>
        <p:nvSpPr>
          <p:cNvPr id="75" name="Google Shape;75;p14"/>
          <p:cNvSpPr txBox="1"/>
          <p:nvPr/>
        </p:nvSpPr>
        <p:spPr>
          <a:xfrm>
            <a:off x="1977150" y="2097663"/>
            <a:ext cx="1184400" cy="108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6000">
                <a:solidFill>
                  <a:schemeClr val="lt1"/>
                </a:solidFill>
                <a:latin typeface="Impact"/>
                <a:ea typeface="Impact"/>
                <a:cs typeface="Impact"/>
                <a:sym typeface="Impact"/>
              </a:rPr>
              <a:t>03</a:t>
            </a:r>
            <a:endParaRPr sz="6000">
              <a:solidFill>
                <a:schemeClr val="lt1"/>
              </a:solidFill>
              <a:latin typeface="Impact"/>
              <a:ea typeface="Impact"/>
              <a:cs typeface="Impact"/>
              <a:sym typeface="Impact"/>
            </a:endParaRPr>
          </a:p>
        </p:txBody>
      </p:sp>
      <p:sp>
        <p:nvSpPr>
          <p:cNvPr id="76" name="Google Shape;76;p14"/>
          <p:cNvSpPr txBox="1"/>
          <p:nvPr/>
        </p:nvSpPr>
        <p:spPr>
          <a:xfrm>
            <a:off x="1966080" y="3092725"/>
            <a:ext cx="1184400" cy="108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6000">
                <a:solidFill>
                  <a:schemeClr val="lt1"/>
                </a:solidFill>
                <a:latin typeface="Impact"/>
                <a:ea typeface="Impact"/>
                <a:cs typeface="Impact"/>
                <a:sym typeface="Impact"/>
              </a:rPr>
              <a:t>04</a:t>
            </a:r>
            <a:endParaRPr sz="6000">
              <a:solidFill>
                <a:schemeClr val="lt1"/>
              </a:solidFill>
              <a:latin typeface="Impact"/>
              <a:ea typeface="Impact"/>
              <a:cs typeface="Impact"/>
              <a:sym typeface="Impact"/>
            </a:endParaRPr>
          </a:p>
        </p:txBody>
      </p:sp>
      <p:sp>
        <p:nvSpPr>
          <p:cNvPr id="77" name="Google Shape;77;p14"/>
          <p:cNvSpPr txBox="1"/>
          <p:nvPr/>
        </p:nvSpPr>
        <p:spPr>
          <a:xfrm>
            <a:off x="1954975" y="4101325"/>
            <a:ext cx="1184400" cy="108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6000">
                <a:solidFill>
                  <a:schemeClr val="lt1"/>
                </a:solidFill>
                <a:latin typeface="Impact"/>
                <a:ea typeface="Impact"/>
                <a:cs typeface="Impact"/>
                <a:sym typeface="Impact"/>
              </a:rPr>
              <a:t>05</a:t>
            </a:r>
            <a:endParaRPr sz="6000">
              <a:solidFill>
                <a:schemeClr val="lt1"/>
              </a:solidFill>
              <a:latin typeface="Impact"/>
              <a:ea typeface="Impact"/>
              <a:cs typeface="Impact"/>
              <a:sym typeface="Impact"/>
            </a:endParaRPr>
          </a:p>
        </p:txBody>
      </p:sp>
      <p:sp>
        <p:nvSpPr>
          <p:cNvPr id="78" name="Google Shape;78;p14"/>
          <p:cNvSpPr txBox="1"/>
          <p:nvPr/>
        </p:nvSpPr>
        <p:spPr>
          <a:xfrm>
            <a:off x="3464975" y="254625"/>
            <a:ext cx="4372800" cy="686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200" b="1">
                <a:solidFill>
                  <a:schemeClr val="dk2"/>
                </a:solidFill>
                <a:latin typeface="Impact"/>
                <a:ea typeface="Impact"/>
                <a:cs typeface="Impact"/>
                <a:sym typeface="Impact"/>
              </a:rPr>
              <a:t>Background</a:t>
            </a:r>
            <a:endParaRPr sz="2200" b="1">
              <a:solidFill>
                <a:schemeClr val="dk2"/>
              </a:solidFill>
              <a:latin typeface="Impact"/>
              <a:ea typeface="Impact"/>
              <a:cs typeface="Impact"/>
              <a:sym typeface="Impact"/>
            </a:endParaRPr>
          </a:p>
        </p:txBody>
      </p:sp>
      <p:sp>
        <p:nvSpPr>
          <p:cNvPr id="79" name="Google Shape;79;p14"/>
          <p:cNvSpPr txBox="1"/>
          <p:nvPr/>
        </p:nvSpPr>
        <p:spPr>
          <a:xfrm>
            <a:off x="3464975" y="2250075"/>
            <a:ext cx="4372800" cy="686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sz="2200" b="1">
                <a:solidFill>
                  <a:schemeClr val="dk2"/>
                </a:solidFill>
                <a:latin typeface="Impact"/>
                <a:ea typeface="Impact"/>
                <a:cs typeface="Impact"/>
                <a:sym typeface="Impact"/>
              </a:rPr>
              <a:t>Method</a:t>
            </a:r>
            <a:endParaRPr sz="1800" b="1">
              <a:solidFill>
                <a:schemeClr val="dk2"/>
              </a:solidFill>
              <a:latin typeface="Open Sans"/>
              <a:ea typeface="Open Sans"/>
              <a:cs typeface="Open Sans"/>
              <a:sym typeface="Open Sans"/>
            </a:endParaRPr>
          </a:p>
        </p:txBody>
      </p:sp>
      <p:sp>
        <p:nvSpPr>
          <p:cNvPr id="80" name="Google Shape;80;p14"/>
          <p:cNvSpPr txBox="1"/>
          <p:nvPr/>
        </p:nvSpPr>
        <p:spPr>
          <a:xfrm>
            <a:off x="3452600" y="1288700"/>
            <a:ext cx="4372800" cy="686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sz="2200" b="1">
                <a:solidFill>
                  <a:schemeClr val="dk2"/>
                </a:solidFill>
                <a:latin typeface="Impact"/>
                <a:ea typeface="Impact"/>
                <a:cs typeface="Impact"/>
                <a:sym typeface="Impact"/>
              </a:rPr>
              <a:t>Introduction</a:t>
            </a:r>
            <a:endParaRPr sz="1800" b="1">
              <a:solidFill>
                <a:schemeClr val="dk2"/>
              </a:solidFill>
              <a:latin typeface="Open Sans"/>
              <a:ea typeface="Open Sans"/>
              <a:cs typeface="Open Sans"/>
              <a:sym typeface="Open Sans"/>
            </a:endParaRPr>
          </a:p>
        </p:txBody>
      </p:sp>
      <p:sp>
        <p:nvSpPr>
          <p:cNvPr id="81" name="Google Shape;81;p14"/>
          <p:cNvSpPr txBox="1"/>
          <p:nvPr/>
        </p:nvSpPr>
        <p:spPr>
          <a:xfrm>
            <a:off x="3472175" y="3291925"/>
            <a:ext cx="4372800" cy="686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200" b="1">
                <a:solidFill>
                  <a:schemeClr val="dk2"/>
                </a:solidFill>
                <a:latin typeface="Impact"/>
                <a:ea typeface="Impact"/>
                <a:cs typeface="Impact"/>
                <a:sym typeface="Impact"/>
              </a:rPr>
              <a:t>Results</a:t>
            </a:r>
            <a:endParaRPr sz="1800" b="1">
              <a:solidFill>
                <a:schemeClr val="dk2"/>
              </a:solidFill>
              <a:latin typeface="Open Sans"/>
              <a:ea typeface="Open Sans"/>
              <a:cs typeface="Open Sans"/>
              <a:sym typeface="Open Sans"/>
            </a:endParaRPr>
          </a:p>
        </p:txBody>
      </p:sp>
      <p:sp>
        <p:nvSpPr>
          <p:cNvPr id="82" name="Google Shape;82;p14"/>
          <p:cNvSpPr txBox="1"/>
          <p:nvPr/>
        </p:nvSpPr>
        <p:spPr>
          <a:xfrm>
            <a:off x="3469575" y="4245525"/>
            <a:ext cx="4372800" cy="686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sz="2200" b="1">
                <a:solidFill>
                  <a:schemeClr val="dk2"/>
                </a:solidFill>
                <a:latin typeface="Impact"/>
                <a:ea typeface="Impact"/>
                <a:cs typeface="Impact"/>
                <a:sym typeface="Impact"/>
              </a:rPr>
              <a:t>Summary</a:t>
            </a:r>
            <a:endParaRPr sz="1800" b="1">
              <a:solidFill>
                <a:schemeClr val="dk2"/>
              </a:solidFill>
              <a:latin typeface="Open Sans"/>
              <a:ea typeface="Open Sans"/>
              <a:cs typeface="Open Sans"/>
              <a:sym typeface="Open Sans"/>
            </a:endParaRPr>
          </a:p>
        </p:txBody>
      </p:sp>
      <p:sp>
        <p:nvSpPr>
          <p:cNvPr id="83" name="Google Shape;83;p14"/>
          <p:cNvSpPr txBox="1"/>
          <p:nvPr/>
        </p:nvSpPr>
        <p:spPr>
          <a:xfrm>
            <a:off x="3456490" y="1618825"/>
            <a:ext cx="2280600" cy="326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solidFill>
                  <a:schemeClr val="dk2"/>
                </a:solidFill>
              </a:rPr>
              <a:t>Dataset and goals</a:t>
            </a:r>
            <a:endParaRPr sz="1000">
              <a:solidFill>
                <a:schemeClr val="dk2"/>
              </a:solidFill>
            </a:endParaRPr>
          </a:p>
        </p:txBody>
      </p:sp>
      <p:sp>
        <p:nvSpPr>
          <p:cNvPr id="84" name="Google Shape;84;p14"/>
          <p:cNvSpPr txBox="1"/>
          <p:nvPr/>
        </p:nvSpPr>
        <p:spPr>
          <a:xfrm>
            <a:off x="3464978" y="571582"/>
            <a:ext cx="2280600" cy="326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solidFill>
                  <a:schemeClr val="dk2"/>
                </a:solidFill>
              </a:rPr>
              <a:t>Context and reasons</a:t>
            </a:r>
            <a:endParaRPr sz="1000">
              <a:solidFill>
                <a:schemeClr val="dk2"/>
              </a:solidFill>
            </a:endParaRPr>
          </a:p>
        </p:txBody>
      </p:sp>
      <p:sp>
        <p:nvSpPr>
          <p:cNvPr id="85" name="Google Shape;85;p14"/>
          <p:cNvSpPr txBox="1"/>
          <p:nvPr/>
        </p:nvSpPr>
        <p:spPr>
          <a:xfrm>
            <a:off x="3464975" y="2552775"/>
            <a:ext cx="3210300" cy="326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solidFill>
                  <a:schemeClr val="dk2"/>
                </a:solidFill>
              </a:rPr>
              <a:t>Data Preprocessing</a:t>
            </a:r>
            <a:endParaRPr sz="1100">
              <a:solidFill>
                <a:schemeClr val="dk2"/>
              </a:solidFill>
            </a:endParaRPr>
          </a:p>
          <a:p>
            <a:pPr marL="0" lvl="0" indent="0" algn="l" rtl="0">
              <a:spcBef>
                <a:spcPts val="0"/>
              </a:spcBef>
              <a:spcAft>
                <a:spcPts val="0"/>
              </a:spcAft>
              <a:buNone/>
            </a:pPr>
            <a:r>
              <a:rPr lang="en" sz="1100">
                <a:solidFill>
                  <a:schemeClr val="dk2"/>
                </a:solidFill>
              </a:rPr>
              <a:t>Model selection, evaluation for three subtasks</a:t>
            </a:r>
            <a:endParaRPr sz="1000">
              <a:solidFill>
                <a:schemeClr val="dk2"/>
              </a:solidFill>
            </a:endParaRPr>
          </a:p>
        </p:txBody>
      </p:sp>
      <p:sp>
        <p:nvSpPr>
          <p:cNvPr id="86" name="Google Shape;86;p14"/>
          <p:cNvSpPr txBox="1"/>
          <p:nvPr/>
        </p:nvSpPr>
        <p:spPr>
          <a:xfrm>
            <a:off x="3476050" y="3597450"/>
            <a:ext cx="3298800" cy="326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solidFill>
                  <a:schemeClr val="dk2"/>
                </a:solidFill>
              </a:rPr>
              <a:t>Results for 2019 and 2020 testing data</a:t>
            </a:r>
            <a:endParaRPr sz="1000">
              <a:solidFill>
                <a:schemeClr val="dk2"/>
              </a:solidFill>
            </a:endParaRPr>
          </a:p>
        </p:txBody>
      </p:sp>
      <p:sp>
        <p:nvSpPr>
          <p:cNvPr id="87" name="Google Shape;87;p14"/>
          <p:cNvSpPr txBox="1"/>
          <p:nvPr/>
        </p:nvSpPr>
        <p:spPr>
          <a:xfrm>
            <a:off x="3464978" y="4533982"/>
            <a:ext cx="2280600" cy="326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solidFill>
                  <a:schemeClr val="dk2"/>
                </a:solidFill>
              </a:rPr>
              <a:t>Conclusion of the project</a:t>
            </a:r>
            <a:endParaRPr sz="1000">
              <a:solidFill>
                <a:schemeClr val="dk2"/>
              </a:solidFill>
            </a:endParaRPr>
          </a:p>
        </p:txBody>
      </p:sp>
      <p:pic>
        <p:nvPicPr>
          <p:cNvPr id="3" name="Audio Recording Nov 15, 2023 at 8:34:15 PM">
            <a:hlinkClick r:id="" action="ppaction://media"/>
            <a:extLst>
              <a:ext uri="{FF2B5EF4-FFF2-40B4-BE49-F238E27FC236}">
                <a16:creationId xmlns:a16="http://schemas.microsoft.com/office/drawing/2014/main" id="{C95C92FA-E2D4-3341-28FE-168EC98F04D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769589" y="4738255"/>
            <a:ext cx="363336" cy="36333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98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32"/>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solidFill>
                  <a:schemeClr val="accent5"/>
                </a:solidFill>
              </a:rPr>
              <a:t>Subtask B - Method - Model Evaluation and prediction </a:t>
            </a:r>
            <a:endParaRPr/>
          </a:p>
        </p:txBody>
      </p:sp>
      <p:sp>
        <p:nvSpPr>
          <p:cNvPr id="265" name="Google Shape;265;p32"/>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Model Evaluation and Prediction</a:t>
            </a:r>
            <a:endParaRPr/>
          </a:p>
          <a:p>
            <a:pPr marL="457200" lvl="0" indent="-342900" algn="l" rtl="0">
              <a:spcBef>
                <a:spcPts val="0"/>
              </a:spcBef>
              <a:spcAft>
                <a:spcPts val="0"/>
              </a:spcAft>
              <a:buSzPts val="1800"/>
              <a:buChar char="●"/>
            </a:pPr>
            <a:r>
              <a:rPr lang="en"/>
              <a:t>Batch Processing Efficiency</a:t>
            </a:r>
            <a:endParaRPr/>
          </a:p>
          <a:p>
            <a:pPr marL="457200" lvl="0" indent="-342900" algn="l" rtl="0">
              <a:spcBef>
                <a:spcPts val="0"/>
              </a:spcBef>
              <a:spcAft>
                <a:spcPts val="0"/>
              </a:spcAft>
              <a:buSzPts val="1800"/>
              <a:buChar char="●"/>
            </a:pPr>
            <a:r>
              <a:rPr lang="en"/>
              <a:t>TensorFlow Inference Optimization</a:t>
            </a:r>
            <a:endParaRPr/>
          </a:p>
          <a:p>
            <a:pPr marL="457200" lvl="0" indent="-342900" algn="l" rtl="0">
              <a:spcBef>
                <a:spcPts val="0"/>
              </a:spcBef>
              <a:spcAft>
                <a:spcPts val="0"/>
              </a:spcAft>
              <a:buSzPts val="1800"/>
              <a:buChar char="●"/>
            </a:pPr>
            <a:r>
              <a:rPr lang="en"/>
              <a:t>Results Aggregation</a:t>
            </a:r>
            <a:endParaRPr/>
          </a:p>
          <a:p>
            <a:pPr marL="457200" lvl="0" indent="-342900" algn="l" rtl="0">
              <a:spcBef>
                <a:spcPts val="0"/>
              </a:spcBef>
              <a:spcAft>
                <a:spcPts val="0"/>
              </a:spcAft>
              <a:buSzPts val="1800"/>
              <a:buChar char="●"/>
            </a:pPr>
            <a:r>
              <a:rPr lang="en"/>
              <a:t>Prediction Concatenation</a:t>
            </a:r>
            <a:endParaRPr/>
          </a:p>
          <a:p>
            <a:pPr marL="457200" lvl="0" indent="-342900" algn="l" rtl="0">
              <a:spcBef>
                <a:spcPts val="0"/>
              </a:spcBef>
              <a:spcAft>
                <a:spcPts val="0"/>
              </a:spcAft>
              <a:buSzPts val="1800"/>
              <a:buChar char="●"/>
            </a:pPr>
            <a:r>
              <a:rPr lang="en"/>
              <a:t>GPU Utilization</a:t>
            </a:r>
            <a:endParaRPr/>
          </a:p>
          <a:p>
            <a:pPr marL="457200" lvl="0" indent="-342900" algn="l" rtl="0">
              <a:spcBef>
                <a:spcPts val="0"/>
              </a:spcBef>
              <a:spcAft>
                <a:spcPts val="0"/>
              </a:spcAft>
              <a:buSzPts val="1800"/>
              <a:buChar char="●"/>
            </a:pPr>
            <a:r>
              <a:rPr lang="en"/>
              <a:t>Inference Speed Enhancement</a:t>
            </a:r>
            <a:endParaRPr/>
          </a:p>
          <a:p>
            <a:pPr marL="0" lvl="0" indent="0" algn="l" rtl="0">
              <a:spcBef>
                <a:spcPts val="1200"/>
              </a:spcBef>
              <a:spcAft>
                <a:spcPts val="0"/>
              </a:spcAft>
              <a:buNone/>
            </a:pPr>
            <a:endParaRPr/>
          </a:p>
          <a:p>
            <a:pPr marL="0" lvl="0" indent="0" algn="l" rtl="0">
              <a:spcBef>
                <a:spcPts val="1200"/>
              </a:spcBef>
              <a:spcAft>
                <a:spcPts val="1200"/>
              </a:spcAft>
              <a:buNone/>
            </a:pPr>
            <a:endParaRPr/>
          </a:p>
        </p:txBody>
      </p:sp>
      <p:pic>
        <p:nvPicPr>
          <p:cNvPr id="266" name="Google Shape;266;p32"/>
          <p:cNvPicPr preferRelativeResize="0"/>
          <p:nvPr/>
        </p:nvPicPr>
        <p:blipFill>
          <a:blip r:embed="rId3">
            <a:alphaModFix/>
          </a:blip>
          <a:stretch>
            <a:fillRect/>
          </a:stretch>
        </p:blipFill>
        <p:spPr>
          <a:xfrm>
            <a:off x="5703563" y="1266325"/>
            <a:ext cx="1743075" cy="685800"/>
          </a:xfrm>
          <a:prstGeom prst="rect">
            <a:avLst/>
          </a:prstGeom>
          <a:noFill/>
          <a:ln>
            <a:noFill/>
          </a:ln>
        </p:spPr>
      </p:pic>
      <p:pic>
        <p:nvPicPr>
          <p:cNvPr id="267" name="Google Shape;267;p32"/>
          <p:cNvPicPr preferRelativeResize="0"/>
          <p:nvPr/>
        </p:nvPicPr>
        <p:blipFill>
          <a:blip r:embed="rId4">
            <a:alphaModFix/>
          </a:blip>
          <a:stretch>
            <a:fillRect/>
          </a:stretch>
        </p:blipFill>
        <p:spPr>
          <a:xfrm>
            <a:off x="4417700" y="2348863"/>
            <a:ext cx="4591050" cy="24288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Google Shape;272;p33"/>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solidFill>
                  <a:schemeClr val="accent5"/>
                </a:solidFill>
              </a:rPr>
              <a:t>Results - Subtask B - OLID Data</a:t>
            </a:r>
            <a:endParaRPr/>
          </a:p>
          <a:p>
            <a:pPr marL="0" lvl="0" indent="0" algn="l" rtl="0">
              <a:spcBef>
                <a:spcPts val="0"/>
              </a:spcBef>
              <a:spcAft>
                <a:spcPts val="0"/>
              </a:spcAft>
              <a:buNone/>
            </a:pPr>
            <a:endParaRPr/>
          </a:p>
        </p:txBody>
      </p:sp>
      <p:sp>
        <p:nvSpPr>
          <p:cNvPr id="273" name="Google Shape;273;p33"/>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Test Accuracy : 78.333%</a:t>
            </a:r>
            <a:endParaRPr/>
          </a:p>
          <a:p>
            <a:pPr marL="457200" lvl="0" indent="-342900" algn="l" rtl="0">
              <a:spcBef>
                <a:spcPts val="0"/>
              </a:spcBef>
              <a:spcAft>
                <a:spcPts val="0"/>
              </a:spcAft>
              <a:buSzPts val="1800"/>
              <a:buChar char="●"/>
            </a:pPr>
            <a:r>
              <a:rPr lang="en"/>
              <a:t>Precision : 0.87</a:t>
            </a:r>
            <a:endParaRPr/>
          </a:p>
          <a:p>
            <a:pPr marL="457200" lvl="0" indent="-342900" algn="l" rtl="0">
              <a:spcBef>
                <a:spcPts val="0"/>
              </a:spcBef>
              <a:spcAft>
                <a:spcPts val="0"/>
              </a:spcAft>
              <a:buSzPts val="1800"/>
              <a:buChar char="●"/>
            </a:pPr>
            <a:r>
              <a:rPr lang="en"/>
              <a:t>Recall : 0.88</a:t>
            </a:r>
            <a:endParaRPr/>
          </a:p>
          <a:p>
            <a:pPr marL="457200" lvl="0" indent="-342900" algn="l" rtl="0">
              <a:spcBef>
                <a:spcPts val="0"/>
              </a:spcBef>
              <a:spcAft>
                <a:spcPts val="0"/>
              </a:spcAft>
              <a:buSzPts val="1800"/>
              <a:buChar char="●"/>
            </a:pPr>
            <a:r>
              <a:rPr lang="en"/>
              <a:t>F1 Score : 0.88</a:t>
            </a:r>
            <a:endParaRPr/>
          </a:p>
        </p:txBody>
      </p:sp>
      <p:pic>
        <p:nvPicPr>
          <p:cNvPr id="274" name="Google Shape;274;p33"/>
          <p:cNvPicPr preferRelativeResize="0"/>
          <p:nvPr/>
        </p:nvPicPr>
        <p:blipFill>
          <a:blip r:embed="rId3">
            <a:alphaModFix/>
          </a:blip>
          <a:stretch>
            <a:fillRect/>
          </a:stretch>
        </p:blipFill>
        <p:spPr>
          <a:xfrm>
            <a:off x="3520588" y="1919638"/>
            <a:ext cx="5248275" cy="23145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p34"/>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solidFill>
                  <a:schemeClr val="accent5"/>
                </a:solidFill>
              </a:rPr>
              <a:t>Results - Subtask B - OLID Data</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280" name="Google Shape;280;p34"/>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281" name="Google Shape;281;p34"/>
          <p:cNvPicPr preferRelativeResize="0"/>
          <p:nvPr/>
        </p:nvPicPr>
        <p:blipFill>
          <a:blip r:embed="rId3">
            <a:alphaModFix/>
          </a:blip>
          <a:stretch>
            <a:fillRect/>
          </a:stretch>
        </p:blipFill>
        <p:spPr>
          <a:xfrm>
            <a:off x="311700" y="1266325"/>
            <a:ext cx="5143500" cy="3428999"/>
          </a:xfrm>
          <a:prstGeom prst="rect">
            <a:avLst/>
          </a:prstGeom>
          <a:noFill/>
          <a:ln>
            <a:noFill/>
          </a:ln>
        </p:spPr>
      </p:pic>
      <p:pic>
        <p:nvPicPr>
          <p:cNvPr id="282" name="Google Shape;282;p34"/>
          <p:cNvPicPr preferRelativeResize="0"/>
          <p:nvPr/>
        </p:nvPicPr>
        <p:blipFill>
          <a:blip r:embed="rId4">
            <a:alphaModFix/>
          </a:blip>
          <a:stretch>
            <a:fillRect/>
          </a:stretch>
        </p:blipFill>
        <p:spPr>
          <a:xfrm>
            <a:off x="4741975" y="1266325"/>
            <a:ext cx="4265850" cy="3428999"/>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p35"/>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solidFill>
                  <a:schemeClr val="accent5"/>
                </a:solidFill>
              </a:rPr>
              <a:t>Results - Subtask B - SOLID Data</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288" name="Google Shape;288;p35"/>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Test Accuracy : 66.070%</a:t>
            </a:r>
            <a:endParaRPr/>
          </a:p>
          <a:p>
            <a:pPr marL="457200" lvl="0" indent="-342900" algn="l" rtl="0">
              <a:spcBef>
                <a:spcPts val="0"/>
              </a:spcBef>
              <a:spcAft>
                <a:spcPts val="0"/>
              </a:spcAft>
              <a:buSzPts val="1800"/>
              <a:buChar char="●"/>
            </a:pPr>
            <a:r>
              <a:rPr lang="en"/>
              <a:t>Precision : 0.83</a:t>
            </a:r>
            <a:endParaRPr/>
          </a:p>
          <a:p>
            <a:pPr marL="457200" lvl="0" indent="-342900" algn="l" rtl="0">
              <a:spcBef>
                <a:spcPts val="0"/>
              </a:spcBef>
              <a:spcAft>
                <a:spcPts val="0"/>
              </a:spcAft>
              <a:buSzPts val="1800"/>
              <a:buChar char="●"/>
            </a:pPr>
            <a:r>
              <a:rPr lang="en"/>
              <a:t>Recall : 0.50</a:t>
            </a:r>
            <a:endParaRPr/>
          </a:p>
          <a:p>
            <a:pPr marL="457200" lvl="0" indent="-342900" algn="l" rtl="0">
              <a:spcBef>
                <a:spcPts val="0"/>
              </a:spcBef>
              <a:spcAft>
                <a:spcPts val="0"/>
              </a:spcAft>
              <a:buSzPts val="1800"/>
              <a:buChar char="●"/>
            </a:pPr>
            <a:r>
              <a:rPr lang="en"/>
              <a:t>F1 Score : 0.80</a:t>
            </a:r>
            <a:endParaRPr/>
          </a:p>
        </p:txBody>
      </p:sp>
      <p:pic>
        <p:nvPicPr>
          <p:cNvPr id="289" name="Google Shape;289;p35"/>
          <p:cNvPicPr preferRelativeResize="0"/>
          <p:nvPr/>
        </p:nvPicPr>
        <p:blipFill>
          <a:blip r:embed="rId3">
            <a:alphaModFix/>
          </a:blip>
          <a:stretch>
            <a:fillRect/>
          </a:stretch>
        </p:blipFill>
        <p:spPr>
          <a:xfrm>
            <a:off x="3320963" y="1741338"/>
            <a:ext cx="5305425" cy="23526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Google Shape;294;p36"/>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solidFill>
                  <a:schemeClr val="accent5"/>
                </a:solidFill>
              </a:rPr>
              <a:t>Results - Subtask B - SOLID Data</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295" name="Google Shape;295;p36"/>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296" name="Google Shape;296;p36"/>
          <p:cNvPicPr preferRelativeResize="0"/>
          <p:nvPr/>
        </p:nvPicPr>
        <p:blipFill>
          <a:blip r:embed="rId3">
            <a:alphaModFix/>
          </a:blip>
          <a:stretch>
            <a:fillRect/>
          </a:stretch>
        </p:blipFill>
        <p:spPr>
          <a:xfrm>
            <a:off x="311700" y="1290088"/>
            <a:ext cx="5000474" cy="3255175"/>
          </a:xfrm>
          <a:prstGeom prst="rect">
            <a:avLst/>
          </a:prstGeom>
          <a:noFill/>
          <a:ln>
            <a:noFill/>
          </a:ln>
        </p:spPr>
      </p:pic>
      <p:pic>
        <p:nvPicPr>
          <p:cNvPr id="297" name="Google Shape;297;p36"/>
          <p:cNvPicPr preferRelativeResize="0"/>
          <p:nvPr/>
        </p:nvPicPr>
        <p:blipFill>
          <a:blip r:embed="rId4">
            <a:alphaModFix/>
          </a:blip>
          <a:stretch>
            <a:fillRect/>
          </a:stretch>
        </p:blipFill>
        <p:spPr>
          <a:xfrm>
            <a:off x="4706375" y="1266338"/>
            <a:ext cx="4316351" cy="33027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37"/>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marR="0" lvl="0" indent="0" algn="l" rtl="0">
              <a:lnSpc>
                <a:spcPct val="100000"/>
              </a:lnSpc>
              <a:spcBef>
                <a:spcPts val="0"/>
              </a:spcBef>
              <a:spcAft>
                <a:spcPts val="0"/>
              </a:spcAft>
              <a:buNone/>
            </a:pPr>
            <a:r>
              <a:rPr lang="en">
                <a:solidFill>
                  <a:schemeClr val="accent5"/>
                </a:solidFill>
              </a:rPr>
              <a:t>Method - Subtask C (2019-2020)</a:t>
            </a:r>
            <a:endParaRPr/>
          </a:p>
        </p:txBody>
      </p:sp>
      <p:sp>
        <p:nvSpPr>
          <p:cNvPr id="303" name="Google Shape;303;p37"/>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rmAutofit lnSpcReduction="10000"/>
          </a:bodyPr>
          <a:lstStyle/>
          <a:p>
            <a:pPr marL="0" lvl="0" indent="0" algn="l" rtl="0">
              <a:spcBef>
                <a:spcPts val="0"/>
              </a:spcBef>
              <a:spcAft>
                <a:spcPts val="0"/>
              </a:spcAft>
              <a:buNone/>
            </a:pPr>
            <a:r>
              <a:rPr lang="en"/>
              <a:t>Support Vector Machine Linear Model</a:t>
            </a:r>
            <a:endParaRPr/>
          </a:p>
          <a:p>
            <a:pPr marL="457200" lvl="0" indent="-342900" algn="l" rtl="0">
              <a:spcBef>
                <a:spcPts val="1200"/>
              </a:spcBef>
              <a:spcAft>
                <a:spcPts val="0"/>
              </a:spcAft>
              <a:buSzPts val="1800"/>
              <a:buAutoNum type="arabicPeriod"/>
            </a:pPr>
            <a:r>
              <a:rPr lang="en"/>
              <a:t>Imported and loaded the 3 data (labels-levelc, testset-levelsc, olid-training-v1.0)</a:t>
            </a:r>
            <a:endParaRPr/>
          </a:p>
          <a:p>
            <a:pPr marL="457200" lvl="0" indent="-342900" algn="l" rtl="0">
              <a:spcBef>
                <a:spcPts val="0"/>
              </a:spcBef>
              <a:spcAft>
                <a:spcPts val="0"/>
              </a:spcAft>
              <a:buSzPts val="1800"/>
              <a:buAutoNum type="arabicPeriod"/>
            </a:pPr>
            <a:r>
              <a:rPr lang="en"/>
              <a:t>Filled in the null values</a:t>
            </a:r>
            <a:endParaRPr/>
          </a:p>
          <a:p>
            <a:pPr marL="457200" lvl="0" indent="-342900" algn="l" rtl="0">
              <a:spcBef>
                <a:spcPts val="0"/>
              </a:spcBef>
              <a:spcAft>
                <a:spcPts val="0"/>
              </a:spcAft>
              <a:buSzPts val="1800"/>
              <a:buAutoNum type="arabicPeriod"/>
            </a:pPr>
            <a:r>
              <a:rPr lang="en"/>
              <a:t>Preprocess the tweets by using the re package into olid and testset data</a:t>
            </a:r>
            <a:endParaRPr/>
          </a:p>
          <a:p>
            <a:pPr marL="914400" lvl="1" indent="-317500" algn="l" rtl="0">
              <a:spcBef>
                <a:spcPts val="0"/>
              </a:spcBef>
              <a:spcAft>
                <a:spcPts val="0"/>
              </a:spcAft>
              <a:buSzPts val="1400"/>
              <a:buAutoNum type="alphaLcPeriod"/>
            </a:pPr>
            <a:r>
              <a:rPr lang="en"/>
              <a:t>hashtags (</a:t>
            </a:r>
            <a:r>
              <a:rPr lang="en">
                <a:solidFill>
                  <a:schemeClr val="lt2"/>
                </a:solidFill>
              </a:rPr>
              <a:t>re.sub(r'#\S+')</a:t>
            </a:r>
            <a:r>
              <a:rPr lang="en"/>
              <a:t>)</a:t>
            </a:r>
            <a:endParaRPr/>
          </a:p>
          <a:p>
            <a:pPr marL="914400" lvl="1" indent="-317500" algn="l" rtl="0">
              <a:spcBef>
                <a:spcPts val="0"/>
              </a:spcBef>
              <a:spcAft>
                <a:spcPts val="0"/>
              </a:spcAft>
              <a:buSzPts val="1400"/>
              <a:buAutoNum type="alphaLcPeriod"/>
            </a:pPr>
            <a:r>
              <a:rPr lang="en"/>
              <a:t>@USER (</a:t>
            </a:r>
            <a:r>
              <a:rPr lang="en">
                <a:solidFill>
                  <a:schemeClr val="lt2"/>
                </a:solidFill>
              </a:rPr>
              <a:t>re.sub(r’@USER’)</a:t>
            </a:r>
            <a:r>
              <a:rPr lang="en"/>
              <a:t>)</a:t>
            </a:r>
            <a:endParaRPr/>
          </a:p>
          <a:p>
            <a:pPr marL="914400" lvl="1" indent="-317500" algn="l" rtl="0">
              <a:spcBef>
                <a:spcPts val="0"/>
              </a:spcBef>
              <a:spcAft>
                <a:spcPts val="0"/>
              </a:spcAft>
              <a:buSzPts val="1400"/>
              <a:buAutoNum type="alphaLcPeriod"/>
            </a:pPr>
            <a:r>
              <a:rPr lang="en"/>
              <a:t>numbers(</a:t>
            </a:r>
            <a:r>
              <a:rPr lang="en">
                <a:solidFill>
                  <a:schemeClr val="lt2"/>
                </a:solidFill>
              </a:rPr>
              <a:t>re.sub(r’\d’)</a:t>
            </a:r>
            <a:r>
              <a:rPr lang="en"/>
              <a:t>)</a:t>
            </a:r>
            <a:endParaRPr/>
          </a:p>
          <a:p>
            <a:pPr marL="914400" lvl="1" indent="-317500" algn="l" rtl="0">
              <a:spcBef>
                <a:spcPts val="0"/>
              </a:spcBef>
              <a:spcAft>
                <a:spcPts val="0"/>
              </a:spcAft>
              <a:buSzPts val="1400"/>
              <a:buAutoNum type="alphaLcPeriod"/>
            </a:pPr>
            <a:r>
              <a:rPr lang="en"/>
              <a:t>Punctuation (</a:t>
            </a:r>
            <a:r>
              <a:rPr lang="en">
                <a:solidFill>
                  <a:schemeClr val="lt2"/>
                </a:solidFill>
              </a:rPr>
              <a:t>str.maketrans(‘ ’, ’ ’,string.;punctuation)</a:t>
            </a:r>
            <a:r>
              <a:rPr lang="en"/>
              <a:t>)</a:t>
            </a:r>
            <a:endParaRPr/>
          </a:p>
          <a:p>
            <a:pPr marL="914400" lvl="1" indent="-317500" algn="l" rtl="0">
              <a:spcBef>
                <a:spcPts val="0"/>
              </a:spcBef>
              <a:spcAft>
                <a:spcPts val="0"/>
              </a:spcAft>
              <a:buSzPts val="1400"/>
              <a:buAutoNum type="alphaLcPeriod"/>
            </a:pPr>
            <a:r>
              <a:rPr lang="en"/>
              <a:t>Emojis (</a:t>
            </a:r>
            <a:r>
              <a:rPr lang="en">
                <a:solidFill>
                  <a:schemeClr val="lt2"/>
                </a:solidFill>
              </a:rPr>
              <a:t>demoji.replace</a:t>
            </a:r>
            <a:r>
              <a:rPr lang="en"/>
              <a:t>)</a:t>
            </a:r>
            <a:endParaRPr/>
          </a:p>
          <a:p>
            <a:pPr marL="457200" lvl="0" indent="-342900" algn="l" rtl="0">
              <a:spcBef>
                <a:spcPts val="0"/>
              </a:spcBef>
              <a:spcAft>
                <a:spcPts val="0"/>
              </a:spcAft>
              <a:buSzPts val="1800"/>
              <a:buAutoNum type="arabicPeriod"/>
            </a:pPr>
            <a:r>
              <a:rPr lang="en"/>
              <a:t>Apply TF-IDF vectorization -&gt; vectorize the tweets and remove stop words</a:t>
            </a:r>
            <a:endParaRPr/>
          </a:p>
        </p:txBody>
      </p:sp>
      <p:pic>
        <p:nvPicPr>
          <p:cNvPr id="304" name="Google Shape;304;p37"/>
          <p:cNvPicPr preferRelativeResize="0"/>
          <p:nvPr/>
        </p:nvPicPr>
        <p:blipFill>
          <a:blip r:embed="rId5">
            <a:alphaModFix/>
          </a:blip>
          <a:stretch>
            <a:fillRect/>
          </a:stretch>
        </p:blipFill>
        <p:spPr>
          <a:xfrm>
            <a:off x="5558825" y="0"/>
            <a:ext cx="3585176" cy="1785174"/>
          </a:xfrm>
          <a:prstGeom prst="rect">
            <a:avLst/>
          </a:prstGeom>
          <a:noFill/>
          <a:ln>
            <a:noFill/>
          </a:ln>
        </p:spPr>
      </p:pic>
      <p:pic>
        <p:nvPicPr>
          <p:cNvPr id="2" name="Audio Recording Nov 15, 2023 at 9:32:53 PM">
            <a:hlinkClick r:id="" action="ppaction://media"/>
            <a:extLst>
              <a:ext uri="{FF2B5EF4-FFF2-40B4-BE49-F238E27FC236}">
                <a16:creationId xmlns:a16="http://schemas.microsoft.com/office/drawing/2014/main" id="{D872ED8F-ECCF-F03D-70CC-A1F8E61A8CE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832300" y="4698475"/>
            <a:ext cx="255732" cy="25573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086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pic>
        <p:nvPicPr>
          <p:cNvPr id="309" name="Google Shape;309;p38"/>
          <p:cNvPicPr preferRelativeResize="0"/>
          <p:nvPr/>
        </p:nvPicPr>
        <p:blipFill>
          <a:blip r:embed="rId5">
            <a:alphaModFix/>
          </a:blip>
          <a:stretch>
            <a:fillRect/>
          </a:stretch>
        </p:blipFill>
        <p:spPr>
          <a:xfrm>
            <a:off x="674900" y="782725"/>
            <a:ext cx="7794202" cy="2167075"/>
          </a:xfrm>
          <a:prstGeom prst="rect">
            <a:avLst/>
          </a:prstGeom>
          <a:noFill/>
          <a:ln>
            <a:noFill/>
          </a:ln>
        </p:spPr>
      </p:pic>
      <p:pic>
        <p:nvPicPr>
          <p:cNvPr id="310" name="Google Shape;310;p38"/>
          <p:cNvPicPr preferRelativeResize="0"/>
          <p:nvPr/>
        </p:nvPicPr>
        <p:blipFill>
          <a:blip r:embed="rId6">
            <a:alphaModFix/>
          </a:blip>
          <a:stretch>
            <a:fillRect/>
          </a:stretch>
        </p:blipFill>
        <p:spPr>
          <a:xfrm>
            <a:off x="152400" y="3038300"/>
            <a:ext cx="8839204" cy="1493342"/>
          </a:xfrm>
          <a:prstGeom prst="rect">
            <a:avLst/>
          </a:prstGeom>
          <a:noFill/>
          <a:ln>
            <a:noFill/>
          </a:ln>
        </p:spPr>
      </p:pic>
      <p:pic>
        <p:nvPicPr>
          <p:cNvPr id="2" name="Audio Recording Nov 15, 2023 at 9:34:36 PM">
            <a:hlinkClick r:id="" action="ppaction://media"/>
            <a:extLst>
              <a:ext uri="{FF2B5EF4-FFF2-40B4-BE49-F238E27FC236}">
                <a16:creationId xmlns:a16="http://schemas.microsoft.com/office/drawing/2014/main" id="{0599D799-94C2-DAB1-9B5E-B6C56B5564D9}"/>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769926" y="4680178"/>
            <a:ext cx="311727" cy="31172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102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Google Shape;315;p39"/>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marR="0" lvl="0" indent="0" algn="l" rtl="0">
              <a:lnSpc>
                <a:spcPct val="100000"/>
              </a:lnSpc>
              <a:spcBef>
                <a:spcPts val="0"/>
              </a:spcBef>
              <a:spcAft>
                <a:spcPts val="0"/>
              </a:spcAft>
              <a:buNone/>
            </a:pPr>
            <a:r>
              <a:rPr lang="en">
                <a:solidFill>
                  <a:schemeClr val="accent5"/>
                </a:solidFill>
              </a:rPr>
              <a:t>Method - Subtask C - Continued..</a:t>
            </a:r>
            <a:endParaRPr/>
          </a:p>
        </p:txBody>
      </p:sp>
      <p:sp>
        <p:nvSpPr>
          <p:cNvPr id="316" name="Google Shape;316;p39"/>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rmAutofit fontScale="92500"/>
          </a:bodyPr>
          <a:lstStyle/>
          <a:p>
            <a:pPr marL="0" lvl="0" indent="0" algn="l" rtl="0">
              <a:spcBef>
                <a:spcPts val="0"/>
              </a:spcBef>
              <a:spcAft>
                <a:spcPts val="0"/>
              </a:spcAft>
              <a:buNone/>
            </a:pPr>
            <a:endParaRPr/>
          </a:p>
          <a:p>
            <a:pPr marL="457200" lvl="0" indent="-342900" algn="l" rtl="0">
              <a:spcBef>
                <a:spcPts val="1200"/>
              </a:spcBef>
              <a:spcAft>
                <a:spcPts val="0"/>
              </a:spcAft>
              <a:buSzPts val="1800"/>
              <a:buAutoNum type="arabicPeriod"/>
            </a:pPr>
            <a:r>
              <a:rPr lang="en"/>
              <a:t>Split the vectors into train and test sets</a:t>
            </a:r>
            <a:endParaRPr/>
          </a:p>
          <a:p>
            <a:pPr marL="457200" lvl="0" indent="-342900" algn="l" rtl="0">
              <a:spcBef>
                <a:spcPts val="0"/>
              </a:spcBef>
              <a:spcAft>
                <a:spcPts val="0"/>
              </a:spcAft>
              <a:buSzPts val="1800"/>
              <a:buAutoNum type="arabicPeriod"/>
            </a:pPr>
            <a:r>
              <a:rPr lang="en"/>
              <a:t>Created dataframe and merged the datasets by id</a:t>
            </a:r>
            <a:endParaRPr/>
          </a:p>
          <a:p>
            <a:pPr marL="457200" lvl="0" indent="-342900" algn="l" rtl="0">
              <a:spcBef>
                <a:spcPts val="0"/>
              </a:spcBef>
              <a:spcAft>
                <a:spcPts val="0"/>
              </a:spcAft>
              <a:buSzPts val="1800"/>
              <a:buAutoNum type="arabicPeriod"/>
            </a:pPr>
            <a:r>
              <a:rPr lang="en"/>
              <a:t>Counted the labels</a:t>
            </a:r>
            <a:endParaRPr/>
          </a:p>
          <a:p>
            <a:pPr marL="457200" lvl="0" indent="-342900" algn="l" rtl="0">
              <a:spcBef>
                <a:spcPts val="0"/>
              </a:spcBef>
              <a:spcAft>
                <a:spcPts val="0"/>
              </a:spcAft>
              <a:buSzPts val="1800"/>
              <a:buAutoNum type="arabicPeriod"/>
            </a:pPr>
            <a:r>
              <a:rPr lang="en"/>
              <a:t>Applied the SVM model</a:t>
            </a:r>
            <a:endParaRPr/>
          </a:p>
          <a:p>
            <a:pPr marL="457200" lvl="0" indent="-342900" algn="l" rtl="0">
              <a:spcBef>
                <a:spcPts val="0"/>
              </a:spcBef>
              <a:spcAft>
                <a:spcPts val="0"/>
              </a:spcAft>
              <a:buSzPts val="1800"/>
              <a:buAutoNum type="arabicPeriod"/>
            </a:pPr>
            <a:r>
              <a:rPr lang="en"/>
              <a:t>Validation set</a:t>
            </a:r>
            <a:endParaRPr/>
          </a:p>
          <a:p>
            <a:pPr marL="457200" lvl="0" indent="-342900" algn="l" rtl="0">
              <a:spcBef>
                <a:spcPts val="0"/>
              </a:spcBef>
              <a:spcAft>
                <a:spcPts val="0"/>
              </a:spcAft>
              <a:buSzPts val="1800"/>
              <a:buAutoNum type="arabicPeriod"/>
            </a:pPr>
            <a:r>
              <a:rPr lang="en"/>
              <a:t>Accuracy</a:t>
            </a:r>
            <a:endParaRPr/>
          </a:p>
          <a:p>
            <a:pPr marL="457200" lvl="0" indent="-342900" algn="l" rtl="0">
              <a:spcBef>
                <a:spcPts val="0"/>
              </a:spcBef>
              <a:spcAft>
                <a:spcPts val="0"/>
              </a:spcAft>
              <a:buSzPts val="1800"/>
              <a:buAutoNum type="arabicPeriod"/>
            </a:pPr>
            <a:r>
              <a:rPr lang="en"/>
              <a:t>Classification Report</a:t>
            </a:r>
            <a:endParaRPr/>
          </a:p>
          <a:p>
            <a:pPr marL="457200" lvl="0" indent="-342900" algn="l" rtl="0">
              <a:spcBef>
                <a:spcPts val="0"/>
              </a:spcBef>
              <a:spcAft>
                <a:spcPts val="0"/>
              </a:spcAft>
              <a:buSzPts val="1800"/>
              <a:buAutoNum type="arabicPeriod"/>
            </a:pPr>
            <a:r>
              <a:rPr lang="en"/>
              <a:t>Confusion Matrix</a:t>
            </a:r>
            <a:endParaRPr/>
          </a:p>
          <a:p>
            <a:pPr marL="457200" lvl="0" indent="-342900" algn="l" rtl="0">
              <a:spcBef>
                <a:spcPts val="0"/>
              </a:spcBef>
              <a:spcAft>
                <a:spcPts val="0"/>
              </a:spcAft>
              <a:buSzPts val="1800"/>
              <a:buAutoNum type="arabicPeriod"/>
            </a:pPr>
            <a:r>
              <a:rPr lang="en"/>
              <a:t>Sampling</a:t>
            </a:r>
            <a:endParaRPr/>
          </a:p>
          <a:p>
            <a:pPr marL="457200" lvl="0" indent="-342900" algn="l" rtl="0">
              <a:spcBef>
                <a:spcPts val="0"/>
              </a:spcBef>
              <a:spcAft>
                <a:spcPts val="0"/>
              </a:spcAft>
              <a:buSzPts val="1800"/>
              <a:buAutoNum type="arabicPeriod"/>
            </a:pPr>
            <a:r>
              <a:rPr lang="en"/>
              <a:t>Word Cloud</a:t>
            </a:r>
            <a:endParaRPr/>
          </a:p>
        </p:txBody>
      </p:sp>
      <p:pic>
        <p:nvPicPr>
          <p:cNvPr id="317" name="Google Shape;317;p39"/>
          <p:cNvPicPr preferRelativeResize="0"/>
          <p:nvPr/>
        </p:nvPicPr>
        <p:blipFill>
          <a:blip r:embed="rId5">
            <a:alphaModFix/>
          </a:blip>
          <a:stretch>
            <a:fillRect/>
          </a:stretch>
        </p:blipFill>
        <p:spPr>
          <a:xfrm>
            <a:off x="4207050" y="2693395"/>
            <a:ext cx="4625249" cy="1967755"/>
          </a:xfrm>
          <a:prstGeom prst="rect">
            <a:avLst/>
          </a:prstGeom>
          <a:noFill/>
          <a:ln>
            <a:noFill/>
          </a:ln>
        </p:spPr>
      </p:pic>
      <p:pic>
        <p:nvPicPr>
          <p:cNvPr id="318" name="Google Shape;318;p39"/>
          <p:cNvPicPr preferRelativeResize="0"/>
          <p:nvPr/>
        </p:nvPicPr>
        <p:blipFill>
          <a:blip r:embed="rId6">
            <a:alphaModFix/>
          </a:blip>
          <a:stretch>
            <a:fillRect/>
          </a:stretch>
        </p:blipFill>
        <p:spPr>
          <a:xfrm>
            <a:off x="6391975" y="1266325"/>
            <a:ext cx="2440325" cy="1117450"/>
          </a:xfrm>
          <a:prstGeom prst="rect">
            <a:avLst/>
          </a:prstGeom>
          <a:noFill/>
          <a:ln>
            <a:noFill/>
          </a:ln>
        </p:spPr>
      </p:pic>
      <p:pic>
        <p:nvPicPr>
          <p:cNvPr id="319" name="Google Shape;319;p39"/>
          <p:cNvPicPr preferRelativeResize="0"/>
          <p:nvPr/>
        </p:nvPicPr>
        <p:blipFill>
          <a:blip r:embed="rId7">
            <a:alphaModFix/>
          </a:blip>
          <a:stretch>
            <a:fillRect/>
          </a:stretch>
        </p:blipFill>
        <p:spPr>
          <a:xfrm>
            <a:off x="6350875" y="151000"/>
            <a:ext cx="2522525" cy="800800"/>
          </a:xfrm>
          <a:prstGeom prst="rect">
            <a:avLst/>
          </a:prstGeom>
          <a:noFill/>
          <a:ln>
            <a:noFill/>
          </a:ln>
        </p:spPr>
      </p:pic>
      <p:pic>
        <p:nvPicPr>
          <p:cNvPr id="2" name="Audio Recording Nov 15, 2023 at 9:38:14 PM">
            <a:hlinkClick r:id="" action="ppaction://media"/>
            <a:extLst>
              <a:ext uri="{FF2B5EF4-FFF2-40B4-BE49-F238E27FC236}">
                <a16:creationId xmlns:a16="http://schemas.microsoft.com/office/drawing/2014/main" id="{4BCF9634-2E01-90C0-E68E-40CC10E178F9}"/>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8776855" y="4734910"/>
            <a:ext cx="295872" cy="29587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585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Google Shape;324;p40"/>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marR="0" lvl="0" indent="0" algn="l" rtl="0">
              <a:lnSpc>
                <a:spcPct val="100000"/>
              </a:lnSpc>
              <a:spcBef>
                <a:spcPts val="0"/>
              </a:spcBef>
              <a:spcAft>
                <a:spcPts val="0"/>
              </a:spcAft>
              <a:buNone/>
            </a:pPr>
            <a:r>
              <a:rPr lang="en">
                <a:solidFill>
                  <a:schemeClr val="accent5"/>
                </a:solidFill>
              </a:rPr>
              <a:t>Results - Subtask C - OLID</a:t>
            </a:r>
            <a:endParaRPr/>
          </a:p>
        </p:txBody>
      </p:sp>
      <p:sp>
        <p:nvSpPr>
          <p:cNvPr id="325" name="Google Shape;325;p40"/>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326" name="Google Shape;326;p40"/>
          <p:cNvPicPr preferRelativeResize="0"/>
          <p:nvPr/>
        </p:nvPicPr>
        <p:blipFill>
          <a:blip r:embed="rId3">
            <a:alphaModFix/>
          </a:blip>
          <a:stretch>
            <a:fillRect/>
          </a:stretch>
        </p:blipFill>
        <p:spPr>
          <a:xfrm>
            <a:off x="311700" y="1266325"/>
            <a:ext cx="2963125" cy="2357275"/>
          </a:xfrm>
          <a:prstGeom prst="rect">
            <a:avLst/>
          </a:prstGeom>
          <a:noFill/>
          <a:ln>
            <a:noFill/>
          </a:ln>
        </p:spPr>
      </p:pic>
      <p:pic>
        <p:nvPicPr>
          <p:cNvPr id="327" name="Google Shape;327;p40"/>
          <p:cNvPicPr preferRelativeResize="0"/>
          <p:nvPr/>
        </p:nvPicPr>
        <p:blipFill rotWithShape="1">
          <a:blip r:embed="rId4">
            <a:alphaModFix/>
          </a:blip>
          <a:srcRect t="10960"/>
          <a:stretch/>
        </p:blipFill>
        <p:spPr>
          <a:xfrm>
            <a:off x="297838" y="3955775"/>
            <a:ext cx="2990850" cy="542775"/>
          </a:xfrm>
          <a:prstGeom prst="rect">
            <a:avLst/>
          </a:prstGeom>
          <a:noFill/>
          <a:ln>
            <a:noFill/>
          </a:ln>
        </p:spPr>
      </p:pic>
      <p:pic>
        <p:nvPicPr>
          <p:cNvPr id="328" name="Google Shape;328;p40"/>
          <p:cNvPicPr preferRelativeResize="0"/>
          <p:nvPr/>
        </p:nvPicPr>
        <p:blipFill>
          <a:blip r:embed="rId5">
            <a:alphaModFix/>
          </a:blip>
          <a:stretch>
            <a:fillRect/>
          </a:stretch>
        </p:blipFill>
        <p:spPr>
          <a:xfrm>
            <a:off x="3500450" y="1295700"/>
            <a:ext cx="2990849" cy="3243951"/>
          </a:xfrm>
          <a:prstGeom prst="rect">
            <a:avLst/>
          </a:prstGeom>
          <a:noFill/>
          <a:ln>
            <a:noFill/>
          </a:ln>
        </p:spPr>
      </p:pic>
      <p:pic>
        <p:nvPicPr>
          <p:cNvPr id="329" name="Google Shape;329;p40"/>
          <p:cNvPicPr preferRelativeResize="0"/>
          <p:nvPr/>
        </p:nvPicPr>
        <p:blipFill>
          <a:blip r:embed="rId6">
            <a:alphaModFix/>
          </a:blip>
          <a:stretch>
            <a:fillRect/>
          </a:stretch>
        </p:blipFill>
        <p:spPr>
          <a:xfrm>
            <a:off x="6582875" y="805225"/>
            <a:ext cx="2441050" cy="3970075"/>
          </a:xfrm>
          <a:prstGeom prst="rect">
            <a:avLst/>
          </a:prstGeom>
          <a:noFill/>
          <a:ln>
            <a:noFill/>
          </a:ln>
        </p:spPr>
      </p:pic>
      <p:sp>
        <p:nvSpPr>
          <p:cNvPr id="330" name="Google Shape;330;p40"/>
          <p:cNvSpPr txBox="1"/>
          <p:nvPr/>
        </p:nvSpPr>
        <p:spPr>
          <a:xfrm>
            <a:off x="6582875" y="322100"/>
            <a:ext cx="2365200" cy="40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700">
                <a:solidFill>
                  <a:schemeClr val="dk2"/>
                </a:solidFill>
                <a:latin typeface="Open Sans"/>
                <a:ea typeface="Open Sans"/>
                <a:cs typeface="Open Sans"/>
                <a:sym typeface="Open Sans"/>
              </a:rPr>
              <a:t>Sampling Predictions</a:t>
            </a:r>
            <a:endParaRPr sz="1700">
              <a:solidFill>
                <a:schemeClr val="dk2"/>
              </a:solidFill>
              <a:latin typeface="Open Sans"/>
              <a:ea typeface="Open Sans"/>
              <a:cs typeface="Open Sans"/>
              <a:sym typeface="Open Sans"/>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Google Shape;335;p41"/>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marR="0" lvl="0" indent="0" algn="l" rtl="0">
              <a:lnSpc>
                <a:spcPct val="100000"/>
              </a:lnSpc>
              <a:spcBef>
                <a:spcPts val="0"/>
              </a:spcBef>
              <a:spcAft>
                <a:spcPts val="0"/>
              </a:spcAft>
              <a:buNone/>
            </a:pPr>
            <a:r>
              <a:rPr lang="en">
                <a:solidFill>
                  <a:schemeClr val="accent5"/>
                </a:solidFill>
              </a:rPr>
              <a:t>Results - Subtask C - OLID Word Cloud</a:t>
            </a:r>
            <a:endParaRPr/>
          </a:p>
        </p:txBody>
      </p:sp>
      <p:sp>
        <p:nvSpPr>
          <p:cNvPr id="336" name="Google Shape;336;p41"/>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rmAutofit/>
          </a:bodyPr>
          <a:lstStyle/>
          <a:p>
            <a:pPr marL="0" lvl="0" indent="0" algn="ctr" rtl="0">
              <a:lnSpc>
                <a:spcPct val="100000"/>
              </a:lnSpc>
              <a:spcBef>
                <a:spcPts val="0"/>
              </a:spcBef>
              <a:spcAft>
                <a:spcPts val="0"/>
              </a:spcAft>
              <a:buNone/>
            </a:pPr>
            <a:r>
              <a:rPr lang="en"/>
              <a:t>GRP</a:t>
            </a:r>
            <a:endParaRPr/>
          </a:p>
          <a:p>
            <a:pPr marL="0" lvl="0" indent="0" algn="ctr" rtl="0">
              <a:lnSpc>
                <a:spcPct val="100000"/>
              </a:lnSpc>
              <a:spcBef>
                <a:spcPts val="0"/>
              </a:spcBef>
              <a:spcAft>
                <a:spcPts val="0"/>
              </a:spcAft>
              <a:buNone/>
            </a:pPr>
            <a:r>
              <a:rPr lang="en"/>
              <a:t>GRP</a:t>
            </a:r>
            <a:endParaRPr/>
          </a:p>
          <a:p>
            <a:pPr marL="0" lvl="0" indent="0" algn="l" rtl="0">
              <a:spcBef>
                <a:spcPts val="0"/>
              </a:spcBef>
              <a:spcAft>
                <a:spcPts val="1200"/>
              </a:spcAft>
              <a:buNone/>
            </a:pPr>
            <a:endParaRPr/>
          </a:p>
        </p:txBody>
      </p:sp>
      <p:pic>
        <p:nvPicPr>
          <p:cNvPr id="337" name="Google Shape;337;p41"/>
          <p:cNvPicPr preferRelativeResize="0"/>
          <p:nvPr/>
        </p:nvPicPr>
        <p:blipFill>
          <a:blip r:embed="rId3">
            <a:alphaModFix/>
          </a:blip>
          <a:stretch>
            <a:fillRect/>
          </a:stretch>
        </p:blipFill>
        <p:spPr>
          <a:xfrm>
            <a:off x="359275" y="1318600"/>
            <a:ext cx="2952299" cy="2839750"/>
          </a:xfrm>
          <a:prstGeom prst="rect">
            <a:avLst/>
          </a:prstGeom>
          <a:noFill/>
          <a:ln>
            <a:noFill/>
          </a:ln>
        </p:spPr>
      </p:pic>
      <p:pic>
        <p:nvPicPr>
          <p:cNvPr id="338" name="Google Shape;338;p41"/>
          <p:cNvPicPr preferRelativeResize="0"/>
          <p:nvPr/>
        </p:nvPicPr>
        <p:blipFill>
          <a:blip r:embed="rId4">
            <a:alphaModFix/>
          </a:blip>
          <a:stretch>
            <a:fillRect/>
          </a:stretch>
        </p:blipFill>
        <p:spPr>
          <a:xfrm>
            <a:off x="3502800" y="1318600"/>
            <a:ext cx="2457524" cy="2780550"/>
          </a:xfrm>
          <a:prstGeom prst="rect">
            <a:avLst/>
          </a:prstGeom>
          <a:noFill/>
          <a:ln>
            <a:noFill/>
          </a:ln>
        </p:spPr>
      </p:pic>
      <p:pic>
        <p:nvPicPr>
          <p:cNvPr id="339" name="Google Shape;339;p41"/>
          <p:cNvPicPr preferRelativeResize="0"/>
          <p:nvPr/>
        </p:nvPicPr>
        <p:blipFill>
          <a:blip r:embed="rId5">
            <a:alphaModFix/>
          </a:blip>
          <a:stretch>
            <a:fillRect/>
          </a:stretch>
        </p:blipFill>
        <p:spPr>
          <a:xfrm>
            <a:off x="6151550" y="1329675"/>
            <a:ext cx="2516401" cy="2780550"/>
          </a:xfrm>
          <a:prstGeom prst="rect">
            <a:avLst/>
          </a:prstGeom>
          <a:noFill/>
          <a:ln>
            <a:noFill/>
          </a:ln>
        </p:spPr>
      </p:pic>
      <p:sp>
        <p:nvSpPr>
          <p:cNvPr id="340" name="Google Shape;340;p41"/>
          <p:cNvSpPr txBox="1"/>
          <p:nvPr/>
        </p:nvSpPr>
        <p:spPr>
          <a:xfrm>
            <a:off x="835425" y="4158350"/>
            <a:ext cx="1731300" cy="281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chemeClr val="dk2"/>
                </a:solidFill>
                <a:latin typeface="Open Sans"/>
                <a:ea typeface="Open Sans"/>
                <a:cs typeface="Open Sans"/>
                <a:sym typeface="Open Sans"/>
              </a:rPr>
              <a:t>GRP</a:t>
            </a:r>
            <a:endParaRPr sz="1800">
              <a:solidFill>
                <a:schemeClr val="dk2"/>
              </a:solidFill>
              <a:latin typeface="Open Sans"/>
              <a:ea typeface="Open Sans"/>
              <a:cs typeface="Open Sans"/>
              <a:sym typeface="Open Sans"/>
            </a:endParaRPr>
          </a:p>
        </p:txBody>
      </p:sp>
      <p:sp>
        <p:nvSpPr>
          <p:cNvPr id="341" name="Google Shape;341;p41"/>
          <p:cNvSpPr txBox="1"/>
          <p:nvPr/>
        </p:nvSpPr>
        <p:spPr>
          <a:xfrm>
            <a:off x="3756675" y="4158350"/>
            <a:ext cx="1799400" cy="281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chemeClr val="dk2"/>
                </a:solidFill>
                <a:latin typeface="Open Sans"/>
                <a:ea typeface="Open Sans"/>
                <a:cs typeface="Open Sans"/>
                <a:sym typeface="Open Sans"/>
              </a:rPr>
              <a:t>IND</a:t>
            </a:r>
            <a:endParaRPr sz="1800">
              <a:solidFill>
                <a:schemeClr val="dk2"/>
              </a:solidFill>
              <a:latin typeface="Open Sans"/>
              <a:ea typeface="Open Sans"/>
              <a:cs typeface="Open Sans"/>
              <a:sym typeface="Open Sans"/>
            </a:endParaRPr>
          </a:p>
        </p:txBody>
      </p:sp>
      <p:sp>
        <p:nvSpPr>
          <p:cNvPr id="342" name="Google Shape;342;p41"/>
          <p:cNvSpPr txBox="1"/>
          <p:nvPr/>
        </p:nvSpPr>
        <p:spPr>
          <a:xfrm>
            <a:off x="6544100" y="4217025"/>
            <a:ext cx="1731300" cy="281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chemeClr val="dk2"/>
                </a:solidFill>
                <a:latin typeface="Open Sans"/>
                <a:ea typeface="Open Sans"/>
                <a:cs typeface="Open Sans"/>
                <a:sym typeface="Open Sans"/>
              </a:rPr>
              <a:t>OTH</a:t>
            </a:r>
            <a:endParaRPr sz="1800">
              <a:solidFill>
                <a:schemeClr val="dk2"/>
              </a:solidFill>
              <a:latin typeface="Open Sans"/>
              <a:ea typeface="Open Sans"/>
              <a:cs typeface="Open Sans"/>
              <a:sym typeface="Open San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5"/>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solidFill>
                  <a:schemeClr val="accent5"/>
                </a:solidFill>
              </a:rPr>
              <a:t>Background</a:t>
            </a:r>
            <a:endParaRPr>
              <a:solidFill>
                <a:schemeClr val="accent5"/>
              </a:solidFill>
            </a:endParaRPr>
          </a:p>
        </p:txBody>
      </p:sp>
      <p:sp>
        <p:nvSpPr>
          <p:cNvPr id="93" name="Google Shape;93;p15"/>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rmAutofit lnSpcReduction="10000"/>
          </a:bodyPr>
          <a:lstStyle/>
          <a:p>
            <a:pPr marL="457200" lvl="0" indent="-342900" algn="l" rtl="0">
              <a:spcBef>
                <a:spcPts val="0"/>
              </a:spcBef>
              <a:spcAft>
                <a:spcPts val="0"/>
              </a:spcAft>
              <a:buSzPts val="1800"/>
              <a:buChar char="●"/>
            </a:pPr>
            <a:r>
              <a:rPr lang="en"/>
              <a:t>Offensive language is pervasive in social media</a:t>
            </a:r>
            <a:endParaRPr/>
          </a:p>
          <a:p>
            <a:pPr marL="457200" lvl="0" indent="-342900" algn="l" rtl="0">
              <a:spcBef>
                <a:spcPts val="0"/>
              </a:spcBef>
              <a:spcAft>
                <a:spcPts val="0"/>
              </a:spcAft>
              <a:buSzPts val="1800"/>
              <a:buChar char="●"/>
            </a:pPr>
            <a:r>
              <a:rPr lang="en"/>
              <a:t>Lots of users tend to be influenced by the anonymity of computer-mediated communications</a:t>
            </a:r>
            <a:endParaRPr/>
          </a:p>
          <a:p>
            <a:pPr marL="457200" lvl="0" indent="-342900" algn="l" rtl="0">
              <a:spcBef>
                <a:spcPts val="0"/>
              </a:spcBef>
              <a:spcAft>
                <a:spcPts val="0"/>
              </a:spcAft>
              <a:buSzPts val="1800"/>
              <a:buChar char="●"/>
            </a:pPr>
            <a:r>
              <a:rPr lang="en"/>
              <a:t>Many online platforms, social media communities are attempting to find ways to detect and strategize to stop profanity/hate/and abusive behaviors and languages</a:t>
            </a:r>
            <a:endParaRPr/>
          </a:p>
          <a:p>
            <a:pPr marL="457200" lvl="0" indent="-342900" algn="l" rtl="0">
              <a:spcBef>
                <a:spcPts val="0"/>
              </a:spcBef>
              <a:spcAft>
                <a:spcPts val="0"/>
              </a:spcAft>
              <a:buSzPts val="1800"/>
              <a:buChar char="●"/>
            </a:pPr>
            <a:r>
              <a:rPr lang="en"/>
              <a:t>Many models and systems are being created to identify hate speech by users generated content:</a:t>
            </a:r>
            <a:endParaRPr/>
          </a:p>
          <a:p>
            <a:pPr marL="914400" lvl="1" indent="-317500" algn="l" rtl="0">
              <a:spcBef>
                <a:spcPts val="0"/>
              </a:spcBef>
              <a:spcAft>
                <a:spcPts val="0"/>
              </a:spcAft>
              <a:buSzPts val="1400"/>
              <a:buChar char="○"/>
            </a:pPr>
            <a:r>
              <a:rPr lang="en"/>
              <a:t>Posts</a:t>
            </a:r>
            <a:endParaRPr/>
          </a:p>
          <a:p>
            <a:pPr marL="914400" lvl="1" indent="-317500" algn="l" rtl="0">
              <a:spcBef>
                <a:spcPts val="0"/>
              </a:spcBef>
              <a:spcAft>
                <a:spcPts val="0"/>
              </a:spcAft>
              <a:buSzPts val="1400"/>
              <a:buChar char="○"/>
            </a:pPr>
            <a:r>
              <a:rPr lang="en"/>
              <a:t>Comments</a:t>
            </a:r>
            <a:endParaRPr/>
          </a:p>
          <a:p>
            <a:pPr marL="914400" lvl="1" indent="-317500" algn="l" rtl="0">
              <a:spcBef>
                <a:spcPts val="0"/>
              </a:spcBef>
              <a:spcAft>
                <a:spcPts val="0"/>
              </a:spcAft>
              <a:buSzPts val="1400"/>
              <a:buChar char="○"/>
            </a:pPr>
            <a:r>
              <a:rPr lang="en"/>
              <a:t>Microblogs</a:t>
            </a:r>
            <a:endParaRPr/>
          </a:p>
        </p:txBody>
      </p:sp>
      <p:pic>
        <p:nvPicPr>
          <p:cNvPr id="2" name="Audio Recording Nov 15, 2023 at 8:36:30 PM">
            <a:hlinkClick r:id="" action="ppaction://media"/>
            <a:extLst>
              <a:ext uri="{FF2B5EF4-FFF2-40B4-BE49-F238E27FC236}">
                <a16:creationId xmlns:a16="http://schemas.microsoft.com/office/drawing/2014/main" id="{7082AE04-22F7-D2FF-7FB7-263EA7B0945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728364" y="4622177"/>
            <a:ext cx="360175" cy="36017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518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42"/>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marR="0" lvl="0" indent="0" algn="l" rtl="0">
              <a:lnSpc>
                <a:spcPct val="100000"/>
              </a:lnSpc>
              <a:spcBef>
                <a:spcPts val="0"/>
              </a:spcBef>
              <a:spcAft>
                <a:spcPts val="0"/>
              </a:spcAft>
              <a:buNone/>
            </a:pPr>
            <a:r>
              <a:rPr lang="en">
                <a:solidFill>
                  <a:schemeClr val="accent5"/>
                </a:solidFill>
              </a:rPr>
              <a:t>Results - Subtask C - SOLID</a:t>
            </a:r>
            <a:endParaRPr/>
          </a:p>
        </p:txBody>
      </p:sp>
      <p:sp>
        <p:nvSpPr>
          <p:cNvPr id="348" name="Google Shape;348;p42"/>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sp>
        <p:nvSpPr>
          <p:cNvPr id="349" name="Google Shape;349;p42"/>
          <p:cNvSpPr txBox="1"/>
          <p:nvPr/>
        </p:nvSpPr>
        <p:spPr>
          <a:xfrm>
            <a:off x="6636125" y="513800"/>
            <a:ext cx="2365200" cy="40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700">
                <a:solidFill>
                  <a:schemeClr val="dk2"/>
                </a:solidFill>
                <a:latin typeface="Open Sans"/>
                <a:ea typeface="Open Sans"/>
                <a:cs typeface="Open Sans"/>
                <a:sym typeface="Open Sans"/>
              </a:rPr>
              <a:t>Sampling Predictions</a:t>
            </a:r>
            <a:endParaRPr sz="1700">
              <a:solidFill>
                <a:schemeClr val="dk2"/>
              </a:solidFill>
              <a:latin typeface="Open Sans"/>
              <a:ea typeface="Open Sans"/>
              <a:cs typeface="Open Sans"/>
              <a:sym typeface="Open Sans"/>
            </a:endParaRPr>
          </a:p>
        </p:txBody>
      </p:sp>
      <p:pic>
        <p:nvPicPr>
          <p:cNvPr id="350" name="Google Shape;350;p42"/>
          <p:cNvPicPr preferRelativeResize="0"/>
          <p:nvPr/>
        </p:nvPicPr>
        <p:blipFill>
          <a:blip r:embed="rId3">
            <a:alphaModFix/>
          </a:blip>
          <a:stretch>
            <a:fillRect/>
          </a:stretch>
        </p:blipFill>
        <p:spPr>
          <a:xfrm>
            <a:off x="311700" y="1266325"/>
            <a:ext cx="3593725" cy="3302700"/>
          </a:xfrm>
          <a:prstGeom prst="rect">
            <a:avLst/>
          </a:prstGeom>
          <a:noFill/>
          <a:ln>
            <a:noFill/>
          </a:ln>
        </p:spPr>
      </p:pic>
      <p:pic>
        <p:nvPicPr>
          <p:cNvPr id="351" name="Google Shape;351;p42"/>
          <p:cNvPicPr preferRelativeResize="0"/>
          <p:nvPr/>
        </p:nvPicPr>
        <p:blipFill rotWithShape="1">
          <a:blip r:embed="rId4">
            <a:alphaModFix/>
          </a:blip>
          <a:srcRect t="1931"/>
          <a:stretch/>
        </p:blipFill>
        <p:spPr>
          <a:xfrm>
            <a:off x="3965650" y="1266325"/>
            <a:ext cx="2617226" cy="3302701"/>
          </a:xfrm>
          <a:prstGeom prst="rect">
            <a:avLst/>
          </a:prstGeom>
          <a:noFill/>
          <a:ln>
            <a:noFill/>
          </a:ln>
        </p:spPr>
      </p:pic>
      <p:pic>
        <p:nvPicPr>
          <p:cNvPr id="352" name="Google Shape;352;p42"/>
          <p:cNvPicPr preferRelativeResize="0"/>
          <p:nvPr/>
        </p:nvPicPr>
        <p:blipFill>
          <a:blip r:embed="rId5">
            <a:alphaModFix/>
          </a:blip>
          <a:stretch>
            <a:fillRect/>
          </a:stretch>
        </p:blipFill>
        <p:spPr>
          <a:xfrm>
            <a:off x="6775350" y="1299763"/>
            <a:ext cx="2273550" cy="323582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57" name="Google Shape;357;p43"/>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marR="0" lvl="0" indent="0" algn="l" rtl="0">
              <a:lnSpc>
                <a:spcPct val="100000"/>
              </a:lnSpc>
              <a:spcBef>
                <a:spcPts val="0"/>
              </a:spcBef>
              <a:spcAft>
                <a:spcPts val="0"/>
              </a:spcAft>
              <a:buNone/>
            </a:pPr>
            <a:r>
              <a:rPr lang="en">
                <a:solidFill>
                  <a:schemeClr val="accent5"/>
                </a:solidFill>
              </a:rPr>
              <a:t>Results - Subtask C - SOLID Word Cloud</a:t>
            </a:r>
            <a:endParaRPr/>
          </a:p>
        </p:txBody>
      </p:sp>
      <p:sp>
        <p:nvSpPr>
          <p:cNvPr id="358" name="Google Shape;358;p43"/>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rmAutofit/>
          </a:bodyPr>
          <a:lstStyle/>
          <a:p>
            <a:pPr marL="0" lvl="0" indent="0" algn="ctr" rtl="0">
              <a:lnSpc>
                <a:spcPct val="100000"/>
              </a:lnSpc>
              <a:spcBef>
                <a:spcPts val="0"/>
              </a:spcBef>
              <a:spcAft>
                <a:spcPts val="0"/>
              </a:spcAft>
              <a:buNone/>
            </a:pPr>
            <a:endParaRPr/>
          </a:p>
          <a:p>
            <a:pPr marL="0" lvl="0" indent="0" algn="l" rtl="0">
              <a:spcBef>
                <a:spcPts val="0"/>
              </a:spcBef>
              <a:spcAft>
                <a:spcPts val="1200"/>
              </a:spcAft>
              <a:buNone/>
            </a:pPr>
            <a:endParaRPr/>
          </a:p>
        </p:txBody>
      </p:sp>
      <p:pic>
        <p:nvPicPr>
          <p:cNvPr id="359" name="Google Shape;359;p43"/>
          <p:cNvPicPr preferRelativeResize="0"/>
          <p:nvPr/>
        </p:nvPicPr>
        <p:blipFill>
          <a:blip r:embed="rId3">
            <a:alphaModFix/>
          </a:blip>
          <a:stretch>
            <a:fillRect/>
          </a:stretch>
        </p:blipFill>
        <p:spPr>
          <a:xfrm>
            <a:off x="1713001" y="1112148"/>
            <a:ext cx="6197549" cy="3348550"/>
          </a:xfrm>
          <a:prstGeom prst="rect">
            <a:avLst/>
          </a:prstGeom>
          <a:noFill/>
          <a:ln>
            <a:noFill/>
          </a:ln>
        </p:spPr>
      </p:pic>
      <p:sp>
        <p:nvSpPr>
          <p:cNvPr id="360" name="Google Shape;360;p43"/>
          <p:cNvSpPr txBox="1"/>
          <p:nvPr/>
        </p:nvSpPr>
        <p:spPr>
          <a:xfrm>
            <a:off x="3865200" y="4500975"/>
            <a:ext cx="2295000" cy="281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chemeClr val="dk2"/>
                </a:solidFill>
                <a:latin typeface="Open Sans"/>
                <a:ea typeface="Open Sans"/>
                <a:cs typeface="Open Sans"/>
                <a:sym typeface="Open Sans"/>
              </a:rPr>
              <a:t>Test Data Level C</a:t>
            </a:r>
            <a:endParaRPr sz="1800">
              <a:solidFill>
                <a:schemeClr val="dk2"/>
              </a:solidFill>
              <a:latin typeface="Open Sans"/>
              <a:ea typeface="Open Sans"/>
              <a:cs typeface="Open Sans"/>
              <a:sym typeface="Open Sans"/>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44"/>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marR="0" lvl="0" indent="0" algn="l" rtl="0">
              <a:lnSpc>
                <a:spcPct val="100000"/>
              </a:lnSpc>
              <a:spcBef>
                <a:spcPts val="0"/>
              </a:spcBef>
              <a:spcAft>
                <a:spcPts val="0"/>
              </a:spcAft>
              <a:buNone/>
            </a:pPr>
            <a:r>
              <a:rPr lang="en">
                <a:solidFill>
                  <a:schemeClr val="accent5"/>
                </a:solidFill>
              </a:rPr>
              <a:t>Conclusion</a:t>
            </a:r>
            <a:endParaRPr/>
          </a:p>
        </p:txBody>
      </p:sp>
      <p:sp>
        <p:nvSpPr>
          <p:cNvPr id="366" name="Google Shape;366;p44"/>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rmAutofit fontScale="92500"/>
          </a:bodyPr>
          <a:lstStyle/>
          <a:p>
            <a:pPr marL="0" lvl="0" indent="0" algn="l" rtl="0">
              <a:spcBef>
                <a:spcPts val="0"/>
              </a:spcBef>
              <a:spcAft>
                <a:spcPts val="0"/>
              </a:spcAft>
              <a:buNone/>
            </a:pPr>
            <a:r>
              <a:rPr lang="en" sz="1300">
                <a:solidFill>
                  <a:srgbClr val="000000"/>
                </a:solidFill>
                <a:latin typeface="Arial"/>
                <a:ea typeface="Arial"/>
                <a:cs typeface="Arial"/>
                <a:sym typeface="Arial"/>
              </a:rPr>
              <a:t>In conclusion, the OffensEval 2020 project presents a significant stride towards addressing the pervasive issue of offensive language in social media. Through the meticulous evaluation of various models, including LSTM and BERT, we have achieved noteworthy results in identifying and categorizing offensive language across different subtasks.</a:t>
            </a:r>
            <a:endParaRPr sz="1300">
              <a:solidFill>
                <a:srgbClr val="000000"/>
              </a:solidFill>
              <a:latin typeface="Arial"/>
              <a:ea typeface="Arial"/>
              <a:cs typeface="Arial"/>
              <a:sym typeface="Arial"/>
            </a:endParaRPr>
          </a:p>
          <a:p>
            <a:pPr marL="0" lvl="0" indent="0" algn="l" rtl="0">
              <a:spcBef>
                <a:spcPts val="0"/>
              </a:spcBef>
              <a:spcAft>
                <a:spcPts val="0"/>
              </a:spcAft>
              <a:buNone/>
            </a:pPr>
            <a:endParaRPr sz="1300">
              <a:solidFill>
                <a:srgbClr val="000000"/>
              </a:solidFill>
              <a:latin typeface="Arial"/>
              <a:ea typeface="Arial"/>
              <a:cs typeface="Arial"/>
              <a:sym typeface="Arial"/>
            </a:endParaRPr>
          </a:p>
          <a:p>
            <a:pPr marL="0" lvl="0" indent="0" algn="l" rtl="0">
              <a:spcBef>
                <a:spcPts val="0"/>
              </a:spcBef>
              <a:spcAft>
                <a:spcPts val="0"/>
              </a:spcAft>
              <a:buNone/>
            </a:pPr>
            <a:r>
              <a:rPr lang="en" sz="1300">
                <a:solidFill>
                  <a:srgbClr val="000000"/>
                </a:solidFill>
                <a:latin typeface="Arial"/>
                <a:ea typeface="Arial"/>
                <a:cs typeface="Arial"/>
                <a:sym typeface="Arial"/>
              </a:rPr>
              <a:t>The LSTM model, applied to Subtask A, demonstrated a respectable performance with a precision of 0.92 and a recall of 0.99 on the SOLID 2020 extended easy test set. This indicates the model's effectiveness in accurately pinpointing offensive language, especially in less challenging instances.</a:t>
            </a:r>
            <a:endParaRPr sz="1300">
              <a:solidFill>
                <a:srgbClr val="000000"/>
              </a:solidFill>
              <a:latin typeface="Arial"/>
              <a:ea typeface="Arial"/>
              <a:cs typeface="Arial"/>
              <a:sym typeface="Arial"/>
            </a:endParaRPr>
          </a:p>
          <a:p>
            <a:pPr marL="0" lvl="0" indent="0" algn="l" rtl="0">
              <a:spcBef>
                <a:spcPts val="0"/>
              </a:spcBef>
              <a:spcAft>
                <a:spcPts val="0"/>
              </a:spcAft>
              <a:buNone/>
            </a:pPr>
            <a:endParaRPr sz="1300">
              <a:solidFill>
                <a:srgbClr val="000000"/>
              </a:solidFill>
              <a:latin typeface="Arial"/>
              <a:ea typeface="Arial"/>
              <a:cs typeface="Arial"/>
              <a:sym typeface="Arial"/>
            </a:endParaRPr>
          </a:p>
          <a:p>
            <a:pPr marL="0" lvl="0" indent="0" algn="l" rtl="0">
              <a:spcBef>
                <a:spcPts val="0"/>
              </a:spcBef>
              <a:spcAft>
                <a:spcPts val="0"/>
              </a:spcAft>
              <a:buNone/>
            </a:pPr>
            <a:r>
              <a:rPr lang="en" sz="1300">
                <a:solidFill>
                  <a:srgbClr val="000000"/>
                </a:solidFill>
                <a:latin typeface="Arial"/>
                <a:ea typeface="Arial"/>
                <a:cs typeface="Arial"/>
                <a:sym typeface="Arial"/>
              </a:rPr>
              <a:t>The BERT model, applied to Subtask B, exhibited a commendable precision of 0.87 and a recall of 0.88 on OLID data. This suggests its robustness in categorizing offensive language, providing a solid foundation for further improvements.</a:t>
            </a:r>
            <a:endParaRPr sz="1300">
              <a:solidFill>
                <a:srgbClr val="000000"/>
              </a:solidFill>
              <a:latin typeface="Arial"/>
              <a:ea typeface="Arial"/>
              <a:cs typeface="Arial"/>
              <a:sym typeface="Arial"/>
            </a:endParaRPr>
          </a:p>
          <a:p>
            <a:pPr marL="0" lvl="0" indent="0" algn="l" rtl="0">
              <a:spcBef>
                <a:spcPts val="0"/>
              </a:spcBef>
              <a:spcAft>
                <a:spcPts val="0"/>
              </a:spcAft>
              <a:buNone/>
            </a:pPr>
            <a:endParaRPr sz="1300">
              <a:solidFill>
                <a:srgbClr val="000000"/>
              </a:solidFill>
              <a:latin typeface="Arial"/>
              <a:ea typeface="Arial"/>
              <a:cs typeface="Arial"/>
              <a:sym typeface="Arial"/>
            </a:endParaRPr>
          </a:p>
          <a:p>
            <a:pPr marL="0" lvl="0" indent="0" algn="l" rtl="0">
              <a:spcBef>
                <a:spcPts val="0"/>
              </a:spcBef>
              <a:spcAft>
                <a:spcPts val="0"/>
              </a:spcAft>
              <a:buNone/>
            </a:pPr>
            <a:r>
              <a:rPr lang="en" sz="1300">
                <a:solidFill>
                  <a:srgbClr val="000000"/>
                </a:solidFill>
                <a:latin typeface="Arial"/>
                <a:ea typeface="Arial"/>
                <a:cs typeface="Arial"/>
                <a:sym typeface="Arial"/>
              </a:rPr>
              <a:t>However, it is essential to note that there is room for refinement, particularly in handling more complex instances of offensive language. The BERT model's performance on SOLID data indicates a lower precision of 0.83 and recall of 0.50, suggesting potential challenges in handling diverse and nuanced offensive content.</a:t>
            </a:r>
            <a:endParaRPr sz="1300">
              <a:solidFill>
                <a:srgbClr val="000000"/>
              </a:solidFill>
              <a:latin typeface="Arial"/>
              <a:ea typeface="Arial"/>
              <a:cs typeface="Arial"/>
              <a:sym typeface="Arial"/>
            </a:endParaRPr>
          </a:p>
          <a:p>
            <a:pPr marL="0" lvl="0" indent="0" algn="l" rtl="0">
              <a:spcBef>
                <a:spcPts val="0"/>
              </a:spcBef>
              <a:spcAft>
                <a:spcPts val="1200"/>
              </a:spcAft>
              <a:buNone/>
            </a:pPr>
            <a:endParaRPr sz="1200">
              <a:latin typeface="Arial"/>
              <a:ea typeface="Arial"/>
              <a:cs typeface="Arial"/>
              <a:sym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Google Shape;371;p45"/>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marR="0" lvl="0" indent="0" algn="l" rtl="0">
              <a:lnSpc>
                <a:spcPct val="100000"/>
              </a:lnSpc>
              <a:spcBef>
                <a:spcPts val="0"/>
              </a:spcBef>
              <a:spcAft>
                <a:spcPts val="0"/>
              </a:spcAft>
              <a:buNone/>
            </a:pPr>
            <a:r>
              <a:rPr lang="en">
                <a:solidFill>
                  <a:schemeClr val="accent5"/>
                </a:solidFill>
              </a:rPr>
              <a:t>Future Works</a:t>
            </a:r>
            <a:endParaRPr/>
          </a:p>
        </p:txBody>
      </p:sp>
      <p:sp>
        <p:nvSpPr>
          <p:cNvPr id="372" name="Google Shape;372;p45"/>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rmAutofit fontScale="40000" lnSpcReduction="10000"/>
          </a:bodyPr>
          <a:lstStyle/>
          <a:p>
            <a:pPr marL="457200" lvl="0" indent="-305568" algn="l" rtl="0">
              <a:spcBef>
                <a:spcPts val="1200"/>
              </a:spcBef>
              <a:spcAft>
                <a:spcPts val="0"/>
              </a:spcAft>
              <a:buClr>
                <a:srgbClr val="000000"/>
              </a:buClr>
              <a:buSzPct val="100000"/>
              <a:buFont typeface="Arial"/>
              <a:buChar char="●"/>
            </a:pPr>
            <a:r>
              <a:rPr lang="en" sz="3729" b="1">
                <a:solidFill>
                  <a:srgbClr val="000000"/>
                </a:solidFill>
                <a:latin typeface="Arial"/>
                <a:ea typeface="Arial"/>
                <a:cs typeface="Arial"/>
                <a:sym typeface="Arial"/>
              </a:rPr>
              <a:t>Fine-Tuning Models:</a:t>
            </a:r>
            <a:r>
              <a:rPr lang="en" sz="3729">
                <a:solidFill>
                  <a:srgbClr val="000000"/>
                </a:solidFill>
                <a:latin typeface="Arial"/>
                <a:ea typeface="Arial"/>
                <a:cs typeface="Arial"/>
                <a:sym typeface="Arial"/>
              </a:rPr>
              <a:t> Explore further fine-tuning of existing models, such as BERT, to enhance performance on specific nuances of offensive language across different cultures and contexts. This can involve additional training on domain-specific datasets to improve the model's understanding of context-dependent offensive language.</a:t>
            </a:r>
            <a:endParaRPr sz="3729">
              <a:solidFill>
                <a:srgbClr val="000000"/>
              </a:solidFill>
              <a:latin typeface="Arial"/>
              <a:ea typeface="Arial"/>
              <a:cs typeface="Arial"/>
              <a:sym typeface="Arial"/>
            </a:endParaRPr>
          </a:p>
          <a:p>
            <a:pPr marL="457200" lvl="0" indent="-305568" algn="l" rtl="0">
              <a:spcBef>
                <a:spcPts val="0"/>
              </a:spcBef>
              <a:spcAft>
                <a:spcPts val="0"/>
              </a:spcAft>
              <a:buClr>
                <a:srgbClr val="000000"/>
              </a:buClr>
              <a:buSzPct val="100000"/>
              <a:buFont typeface="Arial"/>
              <a:buChar char="●"/>
            </a:pPr>
            <a:r>
              <a:rPr lang="en" sz="3729" b="1">
                <a:solidFill>
                  <a:srgbClr val="000000"/>
                </a:solidFill>
                <a:latin typeface="Arial"/>
                <a:ea typeface="Arial"/>
                <a:cs typeface="Arial"/>
                <a:sym typeface="Arial"/>
              </a:rPr>
              <a:t>User Feedback Integration:</a:t>
            </a:r>
            <a:r>
              <a:rPr lang="en" sz="3729">
                <a:solidFill>
                  <a:srgbClr val="000000"/>
                </a:solidFill>
                <a:latin typeface="Arial"/>
                <a:ea typeface="Arial"/>
                <a:cs typeface="Arial"/>
                <a:sym typeface="Arial"/>
              </a:rPr>
              <a:t> Develop a mechanism to integrate user feedback into the model's training process. This can help in refining the model based on real-world user interactions and continuously improve its accuracy and efficiency.</a:t>
            </a:r>
            <a:endParaRPr sz="3729" b="1">
              <a:solidFill>
                <a:srgbClr val="000000"/>
              </a:solidFill>
              <a:latin typeface="Arial"/>
              <a:ea typeface="Arial"/>
              <a:cs typeface="Arial"/>
              <a:sym typeface="Arial"/>
            </a:endParaRPr>
          </a:p>
          <a:p>
            <a:pPr marL="457200" lvl="0" indent="-305568" algn="l" rtl="0">
              <a:spcBef>
                <a:spcPts val="0"/>
              </a:spcBef>
              <a:spcAft>
                <a:spcPts val="0"/>
              </a:spcAft>
              <a:buClr>
                <a:srgbClr val="000000"/>
              </a:buClr>
              <a:buSzPct val="100000"/>
              <a:buFont typeface="Arial"/>
              <a:buChar char="●"/>
            </a:pPr>
            <a:r>
              <a:rPr lang="en" sz="3729" b="1">
                <a:solidFill>
                  <a:srgbClr val="000000"/>
                </a:solidFill>
                <a:latin typeface="Arial"/>
                <a:ea typeface="Arial"/>
                <a:cs typeface="Arial"/>
                <a:sym typeface="Arial"/>
              </a:rPr>
              <a:t>Cross-Platform Integration:</a:t>
            </a:r>
            <a:r>
              <a:rPr lang="en" sz="3729">
                <a:solidFill>
                  <a:srgbClr val="000000"/>
                </a:solidFill>
                <a:latin typeface="Arial"/>
                <a:ea typeface="Arial"/>
                <a:cs typeface="Arial"/>
                <a:sym typeface="Arial"/>
              </a:rPr>
              <a:t> Extend the model's application to various social media platforms and communication channels. This involves adapting the model to different data formats and structures present in platforms beyond Twitter, making it a more comprehensive tool for content moderation.</a:t>
            </a:r>
            <a:endParaRPr sz="3729">
              <a:solidFill>
                <a:srgbClr val="000000"/>
              </a:solidFill>
              <a:latin typeface="Arial"/>
              <a:ea typeface="Arial"/>
              <a:cs typeface="Arial"/>
              <a:sym typeface="Arial"/>
            </a:endParaRPr>
          </a:p>
          <a:p>
            <a:pPr marL="457200" lvl="0" indent="-305568" algn="l" rtl="0">
              <a:spcBef>
                <a:spcPts val="0"/>
              </a:spcBef>
              <a:spcAft>
                <a:spcPts val="0"/>
              </a:spcAft>
              <a:buClr>
                <a:srgbClr val="000000"/>
              </a:buClr>
              <a:buSzPct val="100000"/>
              <a:buFont typeface="Arial"/>
              <a:buChar char="●"/>
            </a:pPr>
            <a:r>
              <a:rPr lang="en" sz="3729" b="1">
                <a:solidFill>
                  <a:srgbClr val="000000"/>
                </a:solidFill>
                <a:latin typeface="Arial"/>
                <a:ea typeface="Arial"/>
                <a:cs typeface="Arial"/>
                <a:sym typeface="Arial"/>
              </a:rPr>
              <a:t>Ensemble Approaches:</a:t>
            </a:r>
            <a:r>
              <a:rPr lang="en" sz="3729">
                <a:solidFill>
                  <a:srgbClr val="000000"/>
                </a:solidFill>
                <a:latin typeface="Arial"/>
                <a:ea typeface="Arial"/>
                <a:cs typeface="Arial"/>
                <a:sym typeface="Arial"/>
              </a:rPr>
              <a:t> Investigate ensemble methods by combining predictions from multiple models or model architectures. This can enhance the overall performance by leveraging the strengths of different models and mitigating individual weaknesses.</a:t>
            </a:r>
            <a:endParaRPr sz="3729">
              <a:solidFill>
                <a:srgbClr val="000000"/>
              </a:solidFill>
              <a:latin typeface="Arial"/>
              <a:ea typeface="Arial"/>
              <a:cs typeface="Arial"/>
              <a:sym typeface="Arial"/>
            </a:endParaRPr>
          </a:p>
          <a:p>
            <a:pPr marL="0" lvl="0" indent="0" algn="l" rtl="0">
              <a:spcBef>
                <a:spcPts val="1200"/>
              </a:spcBef>
              <a:spcAft>
                <a:spcPts val="1200"/>
              </a:spcAft>
              <a:buNone/>
            </a:pP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p46"/>
          <p:cNvSpPr txBox="1">
            <a:spLocks noGrp="1"/>
          </p:cNvSpPr>
          <p:nvPr>
            <p:ph type="title"/>
          </p:nvPr>
        </p:nvSpPr>
        <p:spPr>
          <a:xfrm>
            <a:off x="311700" y="267650"/>
            <a:ext cx="8520600" cy="6396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Reference</a:t>
            </a:r>
            <a:endParaRPr/>
          </a:p>
        </p:txBody>
      </p:sp>
      <p:sp>
        <p:nvSpPr>
          <p:cNvPr id="378" name="Google Shape;378;p46"/>
          <p:cNvSpPr txBox="1"/>
          <p:nvPr/>
        </p:nvSpPr>
        <p:spPr>
          <a:xfrm>
            <a:off x="398525" y="907250"/>
            <a:ext cx="8520600" cy="4041000"/>
          </a:xfrm>
          <a:prstGeom prst="rect">
            <a:avLst/>
          </a:prstGeom>
          <a:noFill/>
          <a:ln>
            <a:noFill/>
          </a:ln>
        </p:spPr>
        <p:txBody>
          <a:bodyPr spcFirstLastPara="1" wrap="square" lIns="91425" tIns="91425" rIns="91425" bIns="91425" anchor="t" anchorCtr="0">
            <a:noAutofit/>
          </a:bodyPr>
          <a:lstStyle/>
          <a:p>
            <a:pPr marL="457200" lvl="0" indent="-298450" algn="l" rtl="0">
              <a:lnSpc>
                <a:spcPct val="115000"/>
              </a:lnSpc>
              <a:spcBef>
                <a:spcPts val="1000"/>
              </a:spcBef>
              <a:spcAft>
                <a:spcPts val="0"/>
              </a:spcAft>
              <a:buClr>
                <a:srgbClr val="212529"/>
              </a:buClr>
              <a:buSzPts val="1100"/>
              <a:buFont typeface="Arial"/>
              <a:buChar char="●"/>
            </a:pPr>
            <a:r>
              <a:rPr lang="en" sz="1100">
                <a:solidFill>
                  <a:srgbClr val="212529"/>
                </a:solidFill>
              </a:rPr>
              <a:t>Marcos Zampieri, Preslav Nakov, Sara Rosenthal, Pepa Atanasova, Georgi Karadzhov, Hamdy Mubarak, Leon Derczynski, Zeses Pitenis, and Çağrı Çöltekin. 2020. </a:t>
            </a:r>
            <a:r>
              <a:rPr lang="en" sz="1100">
                <a:solidFill>
                  <a:srgbClr val="446E9B"/>
                </a:solidFill>
                <a:uFill>
                  <a:noFill/>
                </a:uFill>
                <a:hlinkClick r:id="rId3">
                  <a:extLst>
                    <a:ext uri="{A12FA001-AC4F-418D-AE19-62706E023703}">
                      <ahyp:hlinkClr xmlns:ahyp="http://schemas.microsoft.com/office/drawing/2018/hyperlinkcolor" val="tx"/>
                    </a:ext>
                  </a:extLst>
                </a:hlinkClick>
              </a:rPr>
              <a:t>SemEval-2020 Task 12: Multilingual Offensive Language Identification in Social Media (OffensEval 2020)</a:t>
            </a:r>
            <a:r>
              <a:rPr lang="en" sz="1100">
                <a:solidFill>
                  <a:srgbClr val="212529"/>
                </a:solidFill>
              </a:rPr>
              <a:t>. In </a:t>
            </a:r>
            <a:r>
              <a:rPr lang="en" sz="1100" i="1">
                <a:solidFill>
                  <a:srgbClr val="212529"/>
                </a:solidFill>
              </a:rPr>
              <a:t>Proceedings of the Fourteenth Workshop on Semantic Evaluation</a:t>
            </a:r>
            <a:r>
              <a:rPr lang="en" sz="1100">
                <a:solidFill>
                  <a:srgbClr val="212529"/>
                </a:solidFill>
              </a:rPr>
              <a:t>, pages 1425–1447, Barcelona (online). International Committee for Computational Linguistics.</a:t>
            </a:r>
            <a:endParaRPr sz="1100">
              <a:solidFill>
                <a:srgbClr val="212529"/>
              </a:solidFill>
            </a:endParaRPr>
          </a:p>
          <a:p>
            <a:pPr marL="457200" lvl="0" indent="-298450" algn="l" rtl="0">
              <a:lnSpc>
                <a:spcPct val="115000"/>
              </a:lnSpc>
              <a:spcBef>
                <a:spcPts val="1200"/>
              </a:spcBef>
              <a:spcAft>
                <a:spcPts val="0"/>
              </a:spcAft>
              <a:buClr>
                <a:srgbClr val="212121"/>
              </a:buClr>
              <a:buSzPts val="1100"/>
              <a:buChar char="●"/>
            </a:pPr>
            <a:r>
              <a:rPr lang="en" sz="1100">
                <a:solidFill>
                  <a:srgbClr val="212121"/>
                </a:solidFill>
              </a:rPr>
              <a:t>Marcos Zampieri, Shervin Malmasi, Preslav Nakov, Sara Rosenthal, Noura Farra, and Ritesh Kumar. 2019b. SemEval-2019 Task 6: Identifying and categorizing offensive language in social media (OffensEval). In </a:t>
            </a:r>
            <a:r>
              <a:rPr lang="en" sz="1100" i="1">
                <a:solidFill>
                  <a:srgbClr val="212121"/>
                </a:solidFill>
              </a:rPr>
              <a:t>Pro- ceedings of the 13th International Workshop on Semantic Evaluation (SemEval)</a:t>
            </a:r>
            <a:r>
              <a:rPr lang="en" sz="1100">
                <a:solidFill>
                  <a:srgbClr val="212121"/>
                </a:solidFill>
              </a:rPr>
              <a:t>.</a:t>
            </a:r>
            <a:endParaRPr sz="1100">
              <a:solidFill>
                <a:srgbClr val="212121"/>
              </a:solidFill>
            </a:endParaRPr>
          </a:p>
          <a:p>
            <a:pPr marL="457200" lvl="0" indent="-311150" algn="l" rtl="0">
              <a:lnSpc>
                <a:spcPct val="115000"/>
              </a:lnSpc>
              <a:spcBef>
                <a:spcPts val="1000"/>
              </a:spcBef>
              <a:spcAft>
                <a:spcPts val="0"/>
              </a:spcAft>
              <a:buClr>
                <a:schemeClr val="dk2"/>
              </a:buClr>
              <a:buSzPts val="1300"/>
              <a:buChar char="●"/>
            </a:pPr>
            <a:r>
              <a:rPr lang="en" sz="1100">
                <a:solidFill>
                  <a:srgbClr val="212121"/>
                </a:solidFill>
                <a:latin typeface="Lato"/>
                <a:ea typeface="Lato"/>
                <a:cs typeface="Lato"/>
                <a:sym typeface="Lato"/>
              </a:rPr>
              <a:t>Zampieri, M., Malmasi, S., Nakov, P., Rosenthal, S., Farra, N. and Kumar, R. (2019) Predicting the Type and Target of Offensive Posts in Social Media. In Proceedings of the 2019 Conference of the North American Chapter of the Association for Computational Linguistics: Human Language Technologies, Volume 1 (Long and Short Papers). pp. 1415-1420.</a:t>
            </a:r>
            <a:endParaRPr sz="1100">
              <a:solidFill>
                <a:srgbClr val="212121"/>
              </a:solidFill>
              <a:latin typeface="Lato"/>
              <a:ea typeface="Lato"/>
              <a:cs typeface="Lato"/>
              <a:sym typeface="Lato"/>
            </a:endParaRPr>
          </a:p>
          <a:p>
            <a:pPr marL="457200" lvl="0" indent="-298450" algn="l" rtl="0">
              <a:lnSpc>
                <a:spcPct val="115000"/>
              </a:lnSpc>
              <a:spcBef>
                <a:spcPts val="1000"/>
              </a:spcBef>
              <a:spcAft>
                <a:spcPts val="0"/>
              </a:spcAft>
              <a:buClr>
                <a:srgbClr val="212121"/>
              </a:buClr>
              <a:buSzPts val="1100"/>
              <a:buFont typeface="Lato"/>
              <a:buChar char="●"/>
            </a:pPr>
            <a:r>
              <a:rPr lang="en" sz="1100">
                <a:solidFill>
                  <a:srgbClr val="212121"/>
                </a:solidFill>
                <a:latin typeface="Lato"/>
                <a:ea typeface="Lato"/>
                <a:cs typeface="Lato"/>
                <a:sym typeface="Lato"/>
              </a:rPr>
              <a:t>M. Zampieri, “SemEval-2020 Task 12: Multilingual Offensive Language Identification in Social Media (OffensEval 2020)”. Zenodo, Jul. 17, 2020. doi: 10.5281/zenodo.3950379.</a:t>
            </a:r>
            <a:endParaRPr sz="1100">
              <a:solidFill>
                <a:srgbClr val="212121"/>
              </a:solidFill>
              <a:latin typeface="Lato"/>
              <a:ea typeface="Lato"/>
              <a:cs typeface="Lato"/>
              <a:sym typeface="Lato"/>
            </a:endParaRPr>
          </a:p>
          <a:p>
            <a:pPr marL="457200" lvl="0" indent="-298450" algn="l" rtl="0">
              <a:lnSpc>
                <a:spcPct val="115000"/>
              </a:lnSpc>
              <a:spcBef>
                <a:spcPts val="1000"/>
              </a:spcBef>
              <a:spcAft>
                <a:spcPts val="0"/>
              </a:spcAft>
              <a:buSzPts val="1100"/>
              <a:buChar char="●"/>
            </a:pPr>
            <a:r>
              <a:rPr lang="en" sz="1100" u="sng">
                <a:solidFill>
                  <a:schemeClr val="hlink"/>
                </a:solidFill>
                <a:hlinkClick r:id="rId4"/>
              </a:rPr>
              <a:t>https://github.com/senanindya/Offensive-Language-Identification-System</a:t>
            </a:r>
            <a:endParaRPr sz="1800">
              <a:solidFill>
                <a:schemeClr val="dk2"/>
              </a:solidFill>
            </a:endParaRPr>
          </a:p>
          <a:p>
            <a:pPr marL="457200" lvl="0" indent="-298450" algn="l" rtl="0">
              <a:lnSpc>
                <a:spcPct val="115000"/>
              </a:lnSpc>
              <a:spcBef>
                <a:spcPts val="1000"/>
              </a:spcBef>
              <a:spcAft>
                <a:spcPts val="0"/>
              </a:spcAft>
              <a:buSzPts val="1100"/>
              <a:buChar char="●"/>
            </a:pPr>
            <a:r>
              <a:rPr lang="en" sz="1100" u="sng">
                <a:solidFill>
                  <a:schemeClr val="hlink"/>
                </a:solidFill>
                <a:hlinkClick r:id="rId5"/>
              </a:rPr>
              <a:t>https://github.com/batuhanguler</a:t>
            </a:r>
            <a:endParaRPr sz="1100">
              <a:solidFill>
                <a:schemeClr val="dk2"/>
              </a:solidFill>
              <a:latin typeface="Lato"/>
              <a:ea typeface="Lato"/>
              <a:cs typeface="Lato"/>
              <a:sym typeface="Lato"/>
            </a:endParaRPr>
          </a:p>
          <a:p>
            <a:pPr marL="457200" lvl="0" indent="-298450" algn="l" rtl="0">
              <a:lnSpc>
                <a:spcPct val="115000"/>
              </a:lnSpc>
              <a:spcBef>
                <a:spcPts val="1000"/>
              </a:spcBef>
              <a:spcAft>
                <a:spcPts val="0"/>
              </a:spcAft>
              <a:buClr>
                <a:schemeClr val="dk2"/>
              </a:buClr>
              <a:buSzPts val="1100"/>
              <a:buFont typeface="Lato"/>
              <a:buChar char="●"/>
            </a:pPr>
            <a:r>
              <a:rPr lang="en" sz="1100" u="sng">
                <a:solidFill>
                  <a:schemeClr val="hlink"/>
                </a:solidFill>
                <a:hlinkClick r:id="rId6"/>
              </a:rPr>
              <a:t>https://github.com/aflah02/Combating_Hate_Scalably</a:t>
            </a:r>
            <a:endParaRPr sz="1100">
              <a:solidFill>
                <a:schemeClr val="dk2"/>
              </a:solidFill>
              <a:latin typeface="Lato"/>
              <a:ea typeface="Lato"/>
              <a:cs typeface="Lato"/>
              <a:sym typeface="Lato"/>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pic>
        <p:nvPicPr>
          <p:cNvPr id="383" name="Google Shape;383;p47"/>
          <p:cNvPicPr preferRelativeResize="0"/>
          <p:nvPr/>
        </p:nvPicPr>
        <p:blipFill rotWithShape="1">
          <a:blip r:embed="rId3">
            <a:alphaModFix/>
          </a:blip>
          <a:srcRect l="32634" t="2150" r="9421" b="-2149"/>
          <a:stretch/>
        </p:blipFill>
        <p:spPr>
          <a:xfrm>
            <a:off x="4029600" y="0"/>
            <a:ext cx="5114400" cy="5251625"/>
          </a:xfrm>
          <a:prstGeom prst="rect">
            <a:avLst/>
          </a:prstGeom>
          <a:noFill/>
          <a:ln>
            <a:noFill/>
          </a:ln>
        </p:spPr>
      </p:pic>
      <p:pic>
        <p:nvPicPr>
          <p:cNvPr id="384" name="Google Shape;384;p47"/>
          <p:cNvPicPr preferRelativeResize="0"/>
          <p:nvPr/>
        </p:nvPicPr>
        <p:blipFill rotWithShape="1">
          <a:blip r:embed="rId4">
            <a:alphaModFix/>
          </a:blip>
          <a:srcRect/>
          <a:stretch/>
        </p:blipFill>
        <p:spPr>
          <a:xfrm>
            <a:off x="29700" y="531375"/>
            <a:ext cx="4763803" cy="3854525"/>
          </a:xfrm>
          <a:prstGeom prst="rect">
            <a:avLst/>
          </a:prstGeom>
          <a:noFill/>
          <a:ln>
            <a:noFill/>
          </a:ln>
        </p:spPr>
      </p:pic>
      <p:pic>
        <p:nvPicPr>
          <p:cNvPr id="385" name="Google Shape;385;p47"/>
          <p:cNvPicPr preferRelativeResize="0"/>
          <p:nvPr/>
        </p:nvPicPr>
        <p:blipFill rotWithShape="1">
          <a:blip r:embed="rId5">
            <a:alphaModFix/>
          </a:blip>
          <a:srcRect l="2675" t="-9785" r="-5588" b="2959"/>
          <a:stretch/>
        </p:blipFill>
        <p:spPr>
          <a:xfrm>
            <a:off x="102525" y="-77825"/>
            <a:ext cx="4619151" cy="2897821"/>
          </a:xfrm>
          <a:prstGeom prst="rect">
            <a:avLst/>
          </a:prstGeom>
          <a:noFill/>
          <a:ln>
            <a:noFill/>
          </a:ln>
        </p:spPr>
      </p:pic>
      <p:sp>
        <p:nvSpPr>
          <p:cNvPr id="386" name="Google Shape;386;p47"/>
          <p:cNvSpPr txBox="1"/>
          <p:nvPr/>
        </p:nvSpPr>
        <p:spPr>
          <a:xfrm>
            <a:off x="340600" y="2526200"/>
            <a:ext cx="4295400" cy="1859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2"/>
              </a:buClr>
              <a:buSzPts val="1100"/>
              <a:buFont typeface="Arial"/>
              <a:buNone/>
            </a:pPr>
            <a:r>
              <a:rPr lang="en" sz="1700" b="1">
                <a:solidFill>
                  <a:srgbClr val="FFFFFF"/>
                </a:solidFill>
              </a:rPr>
              <a:t>Does anyone have any questions?</a:t>
            </a:r>
            <a:br>
              <a:rPr lang="en" sz="1700" b="1">
                <a:solidFill>
                  <a:srgbClr val="FFFFFF"/>
                </a:solidFill>
              </a:rPr>
            </a:br>
            <a:r>
              <a:rPr lang="en" sz="1700" b="1">
                <a:solidFill>
                  <a:srgbClr val="FFFFFF"/>
                </a:solidFill>
              </a:rPr>
              <a:t>                                              Team 5</a:t>
            </a:r>
            <a:r>
              <a:rPr lang="en" sz="1800" b="1">
                <a:solidFill>
                  <a:srgbClr val="FFFFFF"/>
                </a:solidFill>
              </a:rPr>
              <a:t> </a:t>
            </a:r>
            <a:r>
              <a:rPr lang="en" sz="2000" b="1">
                <a:solidFill>
                  <a:srgbClr val="FFFFFF"/>
                </a:solidFill>
              </a:rPr>
              <a:t>     </a:t>
            </a:r>
            <a:endParaRPr sz="2000" b="1">
              <a:solidFill>
                <a:srgbClr val="FFFFFF"/>
              </a:solidFill>
            </a:endParaRPr>
          </a:p>
          <a:p>
            <a:pPr marL="0" lvl="0" indent="0" algn="l" rtl="0">
              <a:spcBef>
                <a:spcPts val="0"/>
              </a:spcBef>
              <a:spcAft>
                <a:spcPts val="0"/>
              </a:spcAft>
              <a:buNone/>
            </a:pPr>
            <a:endParaRPr sz="1800">
              <a:solidFill>
                <a:schemeClr val="dk2"/>
              </a:solidFill>
              <a:latin typeface="Lato"/>
              <a:ea typeface="Lato"/>
              <a:cs typeface="Lato"/>
              <a:sym typeface="Lato"/>
            </a:endParaRPr>
          </a:p>
        </p:txBody>
      </p:sp>
      <p:sp>
        <p:nvSpPr>
          <p:cNvPr id="387" name="Google Shape;387;p47"/>
          <p:cNvSpPr txBox="1"/>
          <p:nvPr/>
        </p:nvSpPr>
        <p:spPr>
          <a:xfrm>
            <a:off x="4029600" y="4729175"/>
            <a:ext cx="5114400" cy="376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a:solidFill>
                  <a:schemeClr val="lt1"/>
                </a:solidFill>
                <a:latin typeface="Lato"/>
                <a:ea typeface="Lato"/>
                <a:cs typeface="Lato"/>
                <a:sym typeface="Lato"/>
              </a:rPr>
              <a:t>Picture from: </a:t>
            </a:r>
            <a:r>
              <a:rPr lang="en" sz="800" u="sng">
                <a:solidFill>
                  <a:schemeClr val="lt1"/>
                </a:solidFill>
                <a:hlinkClick r:id="rId6">
                  <a:extLst>
                    <a:ext uri="{A12FA001-AC4F-418D-AE19-62706E023703}">
                      <ahyp:hlinkClr xmlns:ahyp="http://schemas.microsoft.com/office/drawing/2018/hyperlinkcolor" val="tx"/>
                    </a:ext>
                  </a:extLst>
                </a:hlinkClick>
              </a:rPr>
              <a:t>https://www.forbes.com/sites/bernardmarr/2019/06/03/5-amazing-examples-of-natural-language-processing</a:t>
            </a:r>
            <a:endParaRPr sz="800">
              <a:solidFill>
                <a:schemeClr val="lt1"/>
              </a:solidFill>
              <a:latin typeface="Lato"/>
              <a:ea typeface="Lato"/>
              <a:cs typeface="Lato"/>
              <a:sym typeface="Lato"/>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6"/>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solidFill>
                  <a:schemeClr val="accent5"/>
                </a:solidFill>
              </a:rPr>
              <a:t>Introduction - Tasks</a:t>
            </a:r>
            <a:endParaRPr>
              <a:solidFill>
                <a:schemeClr val="accent5"/>
              </a:solidFill>
            </a:endParaRPr>
          </a:p>
        </p:txBody>
      </p:sp>
      <p:sp>
        <p:nvSpPr>
          <p:cNvPr id="99" name="Google Shape;99;p16"/>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rmAutofit fontScale="62500" lnSpcReduction="20000"/>
          </a:bodyPr>
          <a:lstStyle/>
          <a:p>
            <a:pPr marL="0" lvl="0" indent="0" algn="l" rtl="0">
              <a:spcBef>
                <a:spcPts val="0"/>
              </a:spcBef>
              <a:spcAft>
                <a:spcPts val="0"/>
              </a:spcAft>
              <a:buNone/>
            </a:pPr>
            <a:r>
              <a:rPr lang="en" b="1"/>
              <a:t>Task 1  - Subtask A: Offensive Language Detection</a:t>
            </a:r>
            <a:endParaRPr b="1"/>
          </a:p>
          <a:p>
            <a:pPr marL="457200" lvl="0" indent="-308610" algn="l" rtl="0">
              <a:spcBef>
                <a:spcPts val="1200"/>
              </a:spcBef>
              <a:spcAft>
                <a:spcPts val="0"/>
              </a:spcAft>
              <a:buSzPct val="100000"/>
              <a:buChar char="●"/>
            </a:pPr>
            <a:r>
              <a:rPr lang="en"/>
              <a:t>(NOT) - Not Offensive - This tweet does not contain any offense/profanity</a:t>
            </a:r>
            <a:endParaRPr/>
          </a:p>
          <a:p>
            <a:pPr marL="457200" lvl="0" indent="-308610" algn="l" rtl="0">
              <a:spcBef>
                <a:spcPts val="0"/>
              </a:spcBef>
              <a:spcAft>
                <a:spcPts val="0"/>
              </a:spcAft>
              <a:buSzPct val="100000"/>
              <a:buChar char="●"/>
            </a:pPr>
            <a:r>
              <a:rPr lang="en"/>
              <a:t>(OFF) - Offensive - This tweet contains offensive language or target offense</a:t>
            </a:r>
            <a:endParaRPr/>
          </a:p>
          <a:p>
            <a:pPr marL="0" lvl="0" indent="0" algn="l" rtl="0">
              <a:spcBef>
                <a:spcPts val="1200"/>
              </a:spcBef>
              <a:spcAft>
                <a:spcPts val="0"/>
              </a:spcAft>
              <a:buNone/>
            </a:pPr>
            <a:r>
              <a:rPr lang="en" b="1"/>
              <a:t>Task 2 - Subtask B: Categorization of Offensive Language</a:t>
            </a:r>
            <a:endParaRPr b="1"/>
          </a:p>
          <a:p>
            <a:pPr marL="457200" lvl="0" indent="-308610" algn="l" rtl="0">
              <a:spcBef>
                <a:spcPts val="1200"/>
              </a:spcBef>
              <a:spcAft>
                <a:spcPts val="0"/>
              </a:spcAft>
              <a:buSzPct val="100000"/>
              <a:buChar char="●"/>
            </a:pPr>
            <a:r>
              <a:rPr lang="en"/>
              <a:t>(TIN) - Targeted Insult and Threats - This tweet contains an insult or threat to an individual,  group, or others </a:t>
            </a:r>
            <a:endParaRPr/>
          </a:p>
          <a:p>
            <a:pPr marL="457200" lvl="0" indent="-308610" algn="l" rtl="0">
              <a:spcBef>
                <a:spcPts val="0"/>
              </a:spcBef>
              <a:spcAft>
                <a:spcPts val="0"/>
              </a:spcAft>
              <a:buSzPct val="100000"/>
              <a:buChar char="●"/>
            </a:pPr>
            <a:r>
              <a:rPr lang="en"/>
              <a:t>(UNT) - Untargeted - This tweet contains a non-targeted profanity/swearing</a:t>
            </a:r>
            <a:endParaRPr/>
          </a:p>
          <a:p>
            <a:pPr marL="0" lvl="0" indent="0" algn="l" rtl="0">
              <a:spcBef>
                <a:spcPts val="1200"/>
              </a:spcBef>
              <a:spcAft>
                <a:spcPts val="0"/>
              </a:spcAft>
              <a:buNone/>
            </a:pPr>
            <a:r>
              <a:rPr lang="en" b="1"/>
              <a:t>Task 3 - Offensive Language Target Identification</a:t>
            </a:r>
            <a:endParaRPr b="1"/>
          </a:p>
          <a:p>
            <a:pPr marL="457200" lvl="0" indent="-308610" algn="l" rtl="0">
              <a:spcBef>
                <a:spcPts val="1200"/>
              </a:spcBef>
              <a:spcAft>
                <a:spcPts val="0"/>
              </a:spcAft>
              <a:buSzPct val="100000"/>
              <a:buChar char="●"/>
            </a:pPr>
            <a:r>
              <a:rPr lang="en"/>
              <a:t>(IND) - Individual - Offensive tweet targeted to an individual: famous, named or unnamed person</a:t>
            </a:r>
            <a:endParaRPr/>
          </a:p>
          <a:p>
            <a:pPr marL="457200" lvl="0" indent="-308610" algn="l" rtl="0">
              <a:spcBef>
                <a:spcPts val="0"/>
              </a:spcBef>
              <a:spcAft>
                <a:spcPts val="0"/>
              </a:spcAft>
              <a:buSzPct val="100000"/>
              <a:buChar char="●"/>
            </a:pPr>
            <a:r>
              <a:rPr lang="en"/>
              <a:t>(GRP) - Group - Offensive tweet targeted to a group of people: race, sexuality, religious belief, and political</a:t>
            </a:r>
            <a:endParaRPr/>
          </a:p>
          <a:p>
            <a:pPr marL="457200" lvl="0" indent="-308610" algn="l" rtl="0">
              <a:spcBef>
                <a:spcPts val="0"/>
              </a:spcBef>
              <a:spcAft>
                <a:spcPts val="0"/>
              </a:spcAft>
              <a:buSzPct val="100000"/>
              <a:buChar char="●"/>
            </a:pPr>
            <a:r>
              <a:rPr lang="en"/>
              <a:t>(OTH) - Others - Offensive tweet targeted to none of the categories above: event, situation, organization</a:t>
            </a:r>
            <a:endParaRPr/>
          </a:p>
        </p:txBody>
      </p:sp>
      <p:pic>
        <p:nvPicPr>
          <p:cNvPr id="2" name="Audio Recording Nov 15, 2023 at 8:42:44 PM">
            <a:hlinkClick r:id="" action="ppaction://media"/>
            <a:extLst>
              <a:ext uri="{FF2B5EF4-FFF2-40B4-BE49-F238E27FC236}">
                <a16:creationId xmlns:a16="http://schemas.microsoft.com/office/drawing/2014/main" id="{379EB81B-F9B7-E466-B72F-E4CD7AC63C5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793772" y="4682925"/>
            <a:ext cx="292499" cy="29249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289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17"/>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solidFill>
                  <a:schemeClr val="accent5"/>
                </a:solidFill>
              </a:rPr>
              <a:t>Datasets - SemEval 2019 - OLID Training </a:t>
            </a:r>
            <a:endParaRPr/>
          </a:p>
        </p:txBody>
      </p:sp>
      <p:sp>
        <p:nvSpPr>
          <p:cNvPr id="105" name="Google Shape;105;p17"/>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rmAutofit/>
          </a:bodyPr>
          <a:lstStyle/>
          <a:p>
            <a:pPr marL="457200" lvl="0" indent="0" algn="l" rtl="0">
              <a:spcBef>
                <a:spcPts val="0"/>
              </a:spcBef>
              <a:spcAft>
                <a:spcPts val="0"/>
              </a:spcAft>
              <a:buNone/>
            </a:pPr>
            <a:r>
              <a:rPr lang="en"/>
              <a:t>14,200 annotated English Tweets                                olid-training-v1.0.tsv</a:t>
            </a:r>
            <a:endParaRPr/>
          </a:p>
          <a:p>
            <a:pPr marL="457200" lvl="0" indent="0" algn="l" rtl="0">
              <a:spcBef>
                <a:spcPts val="1200"/>
              </a:spcBef>
              <a:spcAft>
                <a:spcPts val="0"/>
              </a:spcAft>
              <a:buNone/>
            </a:pPr>
            <a:r>
              <a:rPr lang="en"/>
              <a:t>Used in all subtasks</a:t>
            </a:r>
            <a:endParaRPr/>
          </a:p>
          <a:p>
            <a:pPr marL="0" lvl="0" indent="0" algn="l" rtl="0">
              <a:spcBef>
                <a:spcPts val="1200"/>
              </a:spcBef>
              <a:spcAft>
                <a:spcPts val="0"/>
              </a:spcAft>
              <a:buNone/>
            </a:pPr>
            <a:endParaRPr/>
          </a:p>
          <a:p>
            <a:pPr marL="0" lvl="0" indent="0" algn="l" rtl="0">
              <a:spcBef>
                <a:spcPts val="1200"/>
              </a:spcBef>
              <a:spcAft>
                <a:spcPts val="1200"/>
              </a:spcAft>
              <a:buNone/>
            </a:pPr>
            <a:endParaRPr/>
          </a:p>
        </p:txBody>
      </p:sp>
      <p:pic>
        <p:nvPicPr>
          <p:cNvPr id="106" name="Google Shape;106;p17"/>
          <p:cNvPicPr preferRelativeResize="0"/>
          <p:nvPr/>
        </p:nvPicPr>
        <p:blipFill>
          <a:blip r:embed="rId5">
            <a:alphaModFix/>
          </a:blip>
          <a:stretch>
            <a:fillRect/>
          </a:stretch>
        </p:blipFill>
        <p:spPr>
          <a:xfrm>
            <a:off x="0" y="2305025"/>
            <a:ext cx="9144003" cy="2757950"/>
          </a:xfrm>
          <a:prstGeom prst="rect">
            <a:avLst/>
          </a:prstGeom>
          <a:noFill/>
          <a:ln>
            <a:noFill/>
          </a:ln>
        </p:spPr>
      </p:pic>
      <p:sp>
        <p:nvSpPr>
          <p:cNvPr id="107" name="Google Shape;107;p17"/>
          <p:cNvSpPr/>
          <p:nvPr/>
        </p:nvSpPr>
        <p:spPr>
          <a:xfrm>
            <a:off x="503300" y="1389025"/>
            <a:ext cx="251700" cy="201300"/>
          </a:xfrm>
          <a:prstGeom prst="rightArrow">
            <a:avLst>
              <a:gd name="adj1" fmla="val 50000"/>
              <a:gd name="adj2" fmla="val 50000"/>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08" name="Google Shape;108;p17"/>
          <p:cNvSpPr/>
          <p:nvPr/>
        </p:nvSpPr>
        <p:spPr>
          <a:xfrm>
            <a:off x="503300" y="1847025"/>
            <a:ext cx="251700" cy="201300"/>
          </a:xfrm>
          <a:prstGeom prst="rightArrow">
            <a:avLst>
              <a:gd name="adj1" fmla="val 50000"/>
              <a:gd name="adj2" fmla="val 50000"/>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09" name="Google Shape;109;p17"/>
          <p:cNvSpPr/>
          <p:nvPr/>
        </p:nvSpPr>
        <p:spPr>
          <a:xfrm>
            <a:off x="5839475" y="1389025"/>
            <a:ext cx="251700" cy="201300"/>
          </a:xfrm>
          <a:prstGeom prst="rightArrow">
            <a:avLst>
              <a:gd name="adj1" fmla="val 50000"/>
              <a:gd name="adj2" fmla="val 50000"/>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pic>
        <p:nvPicPr>
          <p:cNvPr id="2" name="Audio Recording Nov 15, 2023 at 8:45:01 PM">
            <a:hlinkClick r:id="" action="ppaction://media"/>
            <a:extLst>
              <a:ext uri="{FF2B5EF4-FFF2-40B4-BE49-F238E27FC236}">
                <a16:creationId xmlns:a16="http://schemas.microsoft.com/office/drawing/2014/main" id="{CC0A46FA-861C-55A1-2BD8-343FE8D21D0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752592" y="0"/>
            <a:ext cx="335989" cy="33598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504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18"/>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solidFill>
                  <a:schemeClr val="accent5"/>
                </a:solidFill>
              </a:rPr>
              <a:t>Subtask A OLID 2019 Datasets</a:t>
            </a:r>
            <a:endParaRPr/>
          </a:p>
          <a:p>
            <a:pPr marL="0" lvl="0" indent="0" algn="l" rtl="0">
              <a:spcBef>
                <a:spcPts val="0"/>
              </a:spcBef>
              <a:spcAft>
                <a:spcPts val="0"/>
              </a:spcAft>
              <a:buNone/>
            </a:pPr>
            <a:endParaRPr/>
          </a:p>
        </p:txBody>
      </p:sp>
      <p:sp>
        <p:nvSpPr>
          <p:cNvPr id="115" name="Google Shape;115;p18"/>
          <p:cNvSpPr txBox="1">
            <a:spLocks noGrp="1"/>
          </p:cNvSpPr>
          <p:nvPr>
            <p:ph type="body" idx="1"/>
          </p:nvPr>
        </p:nvSpPr>
        <p:spPr>
          <a:xfrm>
            <a:off x="311700" y="1266175"/>
            <a:ext cx="3999900" cy="330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b="1"/>
              <a:t>labels-levela.csv:</a:t>
            </a:r>
            <a:endParaRPr b="1"/>
          </a:p>
          <a:p>
            <a:pPr marL="457200" lvl="0" indent="-317500" algn="l" rtl="0">
              <a:spcBef>
                <a:spcPts val="1200"/>
              </a:spcBef>
              <a:spcAft>
                <a:spcPts val="0"/>
              </a:spcAft>
              <a:buSzPts val="1400"/>
              <a:buChar char="●"/>
            </a:pPr>
            <a:r>
              <a:rPr lang="en"/>
              <a:t>id, label</a:t>
            </a:r>
            <a:endParaRPr/>
          </a:p>
          <a:p>
            <a:pPr marL="457200" lvl="0" indent="-317500" algn="l" rtl="0">
              <a:spcBef>
                <a:spcPts val="0"/>
              </a:spcBef>
              <a:spcAft>
                <a:spcPts val="0"/>
              </a:spcAft>
              <a:buSzPts val="1400"/>
              <a:buChar char="●"/>
            </a:pPr>
            <a:r>
              <a:rPr lang="en"/>
              <a:t>Gold labels</a:t>
            </a:r>
            <a:endParaRPr/>
          </a:p>
          <a:p>
            <a:pPr marL="457200" lvl="0" indent="-317500" algn="l" rtl="0">
              <a:spcBef>
                <a:spcPts val="0"/>
              </a:spcBef>
              <a:spcAft>
                <a:spcPts val="0"/>
              </a:spcAft>
              <a:buSzPts val="1400"/>
              <a:buChar char="●"/>
            </a:pPr>
            <a:r>
              <a:rPr lang="en"/>
              <a:t>Layer A</a:t>
            </a:r>
            <a:endParaRPr/>
          </a:p>
          <a:p>
            <a:pPr marL="0" lvl="0" indent="0" algn="l" rtl="0">
              <a:spcBef>
                <a:spcPts val="1200"/>
              </a:spcBef>
              <a:spcAft>
                <a:spcPts val="0"/>
              </a:spcAft>
              <a:buNone/>
            </a:pPr>
            <a:endParaRPr b="1"/>
          </a:p>
          <a:p>
            <a:pPr marL="0" lvl="0" indent="0" algn="l" rtl="0">
              <a:spcBef>
                <a:spcPts val="1200"/>
              </a:spcBef>
              <a:spcAft>
                <a:spcPts val="0"/>
              </a:spcAft>
              <a:buNone/>
            </a:pPr>
            <a:r>
              <a:rPr lang="en" b="1"/>
              <a:t>testset-levela.tsv:</a:t>
            </a:r>
            <a:endParaRPr b="1"/>
          </a:p>
          <a:p>
            <a:pPr marL="457200" lvl="0" indent="-317500" algn="l" rtl="0">
              <a:spcBef>
                <a:spcPts val="1200"/>
              </a:spcBef>
              <a:spcAft>
                <a:spcPts val="0"/>
              </a:spcAft>
              <a:buSzPts val="1400"/>
              <a:buChar char="●"/>
            </a:pPr>
            <a:r>
              <a:rPr lang="en"/>
              <a:t>id, tweet</a:t>
            </a:r>
            <a:endParaRPr/>
          </a:p>
          <a:p>
            <a:pPr marL="457200" lvl="0" indent="-317500" algn="l" rtl="0">
              <a:spcBef>
                <a:spcPts val="0"/>
              </a:spcBef>
              <a:spcAft>
                <a:spcPts val="0"/>
              </a:spcAft>
              <a:buSzPts val="1400"/>
              <a:buChar char="●"/>
            </a:pPr>
            <a:r>
              <a:rPr lang="en"/>
              <a:t>Test set</a:t>
            </a:r>
            <a:endParaRPr/>
          </a:p>
        </p:txBody>
      </p:sp>
      <p:pic>
        <p:nvPicPr>
          <p:cNvPr id="116" name="Google Shape;116;p18"/>
          <p:cNvPicPr preferRelativeResize="0"/>
          <p:nvPr/>
        </p:nvPicPr>
        <p:blipFill>
          <a:blip r:embed="rId5">
            <a:alphaModFix/>
          </a:blip>
          <a:stretch>
            <a:fillRect/>
          </a:stretch>
        </p:blipFill>
        <p:spPr>
          <a:xfrm>
            <a:off x="5989025" y="701250"/>
            <a:ext cx="1790025" cy="2044575"/>
          </a:xfrm>
          <a:prstGeom prst="rect">
            <a:avLst/>
          </a:prstGeom>
          <a:noFill/>
          <a:ln>
            <a:noFill/>
          </a:ln>
        </p:spPr>
      </p:pic>
      <p:pic>
        <p:nvPicPr>
          <p:cNvPr id="117" name="Google Shape;117;p18"/>
          <p:cNvPicPr preferRelativeResize="0"/>
          <p:nvPr/>
        </p:nvPicPr>
        <p:blipFill>
          <a:blip r:embed="rId6">
            <a:alphaModFix/>
          </a:blip>
          <a:stretch>
            <a:fillRect/>
          </a:stretch>
        </p:blipFill>
        <p:spPr>
          <a:xfrm>
            <a:off x="1922525" y="3100175"/>
            <a:ext cx="7145023" cy="1889575"/>
          </a:xfrm>
          <a:prstGeom prst="rect">
            <a:avLst/>
          </a:prstGeom>
          <a:noFill/>
          <a:ln>
            <a:noFill/>
          </a:ln>
        </p:spPr>
      </p:pic>
      <p:pic>
        <p:nvPicPr>
          <p:cNvPr id="2" name="Audio Recording Nov 15, 2023 at 8:49:33 PM">
            <a:hlinkClick r:id="" action="ppaction://media"/>
            <a:extLst>
              <a:ext uri="{FF2B5EF4-FFF2-40B4-BE49-F238E27FC236}">
                <a16:creationId xmlns:a16="http://schemas.microsoft.com/office/drawing/2014/main" id="{5EBA2E37-818A-3AE2-5C3C-79B47DA53DC9}"/>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812068" y="0"/>
            <a:ext cx="331932" cy="33193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838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19"/>
          <p:cNvSpPr txBox="1">
            <a:spLocks noGrp="1"/>
          </p:cNvSpPr>
          <p:nvPr>
            <p:ph type="title"/>
          </p:nvPr>
        </p:nvSpPr>
        <p:spPr>
          <a:xfrm>
            <a:off x="311700" y="3688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solidFill>
                  <a:schemeClr val="accent5"/>
                </a:solidFill>
              </a:rPr>
              <a:t>Subtask A SOLID 2020 Testsets</a:t>
            </a:r>
            <a:endParaRPr/>
          </a:p>
          <a:p>
            <a:pPr marL="0" lvl="0" indent="0" algn="l" rtl="0">
              <a:spcBef>
                <a:spcPts val="0"/>
              </a:spcBef>
              <a:spcAft>
                <a:spcPts val="0"/>
              </a:spcAft>
              <a:buNone/>
            </a:pPr>
            <a:endParaRPr/>
          </a:p>
        </p:txBody>
      </p:sp>
      <p:sp>
        <p:nvSpPr>
          <p:cNvPr id="123" name="Google Shape;123;p19"/>
          <p:cNvSpPr txBox="1">
            <a:spLocks noGrp="1"/>
          </p:cNvSpPr>
          <p:nvPr>
            <p:ph type="body" idx="1"/>
          </p:nvPr>
        </p:nvSpPr>
        <p:spPr>
          <a:xfrm>
            <a:off x="394825" y="1227100"/>
            <a:ext cx="2000700" cy="3566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b="1"/>
              <a:t>Testset:</a:t>
            </a:r>
            <a:endParaRPr b="1"/>
          </a:p>
          <a:p>
            <a:pPr marL="0" lvl="0" indent="0" algn="l" rtl="0">
              <a:spcBef>
                <a:spcPts val="1200"/>
              </a:spcBef>
              <a:spcAft>
                <a:spcPts val="0"/>
              </a:spcAft>
              <a:buNone/>
            </a:pPr>
            <a:r>
              <a:rPr lang="en" sz="1200" b="1"/>
              <a:t>Test_a_labels.csv &amp; test_a_tweets.tsv</a:t>
            </a:r>
            <a:endParaRPr sz="1200" b="1"/>
          </a:p>
          <a:p>
            <a:pPr marL="457200" lvl="0" indent="-323850" algn="l" rtl="0">
              <a:spcBef>
                <a:spcPts val="1200"/>
              </a:spcBef>
              <a:spcAft>
                <a:spcPts val="0"/>
              </a:spcAft>
              <a:buSzPts val="1500"/>
              <a:buChar char="●"/>
            </a:pPr>
            <a:r>
              <a:rPr lang="en" sz="1200"/>
              <a:t>3,887 tweets</a:t>
            </a:r>
            <a:endParaRPr sz="1200"/>
          </a:p>
          <a:p>
            <a:pPr marL="457200" lvl="0" indent="-323850" algn="l" rtl="0">
              <a:spcBef>
                <a:spcPts val="0"/>
              </a:spcBef>
              <a:spcAft>
                <a:spcPts val="0"/>
              </a:spcAft>
              <a:buSzPts val="1500"/>
              <a:buChar char="●"/>
            </a:pPr>
            <a:r>
              <a:rPr lang="en" sz="1200"/>
              <a:t>Annotations</a:t>
            </a:r>
            <a:endParaRPr sz="1300"/>
          </a:p>
          <a:p>
            <a:pPr marL="0" marR="0" lvl="0" indent="0" algn="l" rtl="0">
              <a:lnSpc>
                <a:spcPct val="115000"/>
              </a:lnSpc>
              <a:spcBef>
                <a:spcPts val="1200"/>
              </a:spcBef>
              <a:spcAft>
                <a:spcPts val="0"/>
              </a:spcAft>
              <a:buNone/>
            </a:pPr>
            <a:r>
              <a:rPr lang="en" b="1"/>
              <a:t>Extended testset:</a:t>
            </a:r>
            <a:endParaRPr sz="1200" b="1"/>
          </a:p>
          <a:p>
            <a:pPr marL="0" marR="0" lvl="0" indent="0" algn="l" rtl="0">
              <a:lnSpc>
                <a:spcPct val="115000"/>
              </a:lnSpc>
              <a:spcBef>
                <a:spcPts val="1200"/>
              </a:spcBef>
              <a:spcAft>
                <a:spcPts val="0"/>
              </a:spcAft>
              <a:buNone/>
            </a:pPr>
            <a:r>
              <a:rPr lang="en" sz="1200" b="1"/>
              <a:t>Test_a_tweets_all.tsv &amp;Test_a_labels_easy.csv &amp;test_a_labels_easy.csv</a:t>
            </a:r>
            <a:endParaRPr sz="1000">
              <a:solidFill>
                <a:srgbClr val="000000"/>
              </a:solidFill>
              <a:latin typeface="Arial"/>
              <a:ea typeface="Arial"/>
              <a:cs typeface="Arial"/>
              <a:sym typeface="Arial"/>
            </a:endParaRPr>
          </a:p>
          <a:p>
            <a:pPr marL="457200" marR="0" lvl="0" indent="-323850" algn="l" rtl="0">
              <a:lnSpc>
                <a:spcPct val="115000"/>
              </a:lnSpc>
              <a:spcBef>
                <a:spcPts val="1200"/>
              </a:spcBef>
              <a:spcAft>
                <a:spcPts val="0"/>
              </a:spcAft>
              <a:buSzPts val="1500"/>
              <a:buChar char="●"/>
            </a:pPr>
            <a:r>
              <a:rPr lang="en" sz="1200"/>
              <a:t>5,995 tweets</a:t>
            </a:r>
            <a:endParaRPr sz="1200"/>
          </a:p>
          <a:p>
            <a:pPr marL="457200" marR="0" lvl="0" indent="-323850" algn="l" rtl="0">
              <a:lnSpc>
                <a:spcPct val="115000"/>
              </a:lnSpc>
              <a:spcBef>
                <a:spcPts val="0"/>
              </a:spcBef>
              <a:spcAft>
                <a:spcPts val="0"/>
              </a:spcAft>
              <a:buSzPts val="1500"/>
              <a:buChar char="●"/>
            </a:pPr>
            <a:r>
              <a:rPr lang="en" sz="1200"/>
              <a:t>Annotations</a:t>
            </a:r>
            <a:endParaRPr sz="1300"/>
          </a:p>
        </p:txBody>
      </p:sp>
      <p:pic>
        <p:nvPicPr>
          <p:cNvPr id="124" name="Google Shape;124;p19"/>
          <p:cNvPicPr preferRelativeResize="0"/>
          <p:nvPr/>
        </p:nvPicPr>
        <p:blipFill>
          <a:blip r:embed="rId3">
            <a:alphaModFix/>
          </a:blip>
          <a:stretch>
            <a:fillRect/>
          </a:stretch>
        </p:blipFill>
        <p:spPr>
          <a:xfrm>
            <a:off x="3440638" y="1034775"/>
            <a:ext cx="865425" cy="1717475"/>
          </a:xfrm>
          <a:prstGeom prst="rect">
            <a:avLst/>
          </a:prstGeom>
          <a:noFill/>
          <a:ln>
            <a:noFill/>
          </a:ln>
        </p:spPr>
      </p:pic>
      <p:pic>
        <p:nvPicPr>
          <p:cNvPr id="125" name="Google Shape;125;p19"/>
          <p:cNvPicPr preferRelativeResize="0"/>
          <p:nvPr/>
        </p:nvPicPr>
        <p:blipFill rotWithShape="1">
          <a:blip r:embed="rId4">
            <a:alphaModFix/>
          </a:blip>
          <a:srcRect r="10674"/>
          <a:stretch/>
        </p:blipFill>
        <p:spPr>
          <a:xfrm>
            <a:off x="2711624" y="3370425"/>
            <a:ext cx="6064226" cy="1610725"/>
          </a:xfrm>
          <a:prstGeom prst="rect">
            <a:avLst/>
          </a:prstGeom>
          <a:noFill/>
          <a:ln>
            <a:noFill/>
          </a:ln>
        </p:spPr>
      </p:pic>
      <p:sp>
        <p:nvSpPr>
          <p:cNvPr id="126" name="Google Shape;126;p19"/>
          <p:cNvSpPr txBox="1"/>
          <p:nvPr/>
        </p:nvSpPr>
        <p:spPr>
          <a:xfrm>
            <a:off x="3431150" y="2812600"/>
            <a:ext cx="1036800" cy="501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solidFill>
                  <a:schemeClr val="dk2"/>
                </a:solidFill>
                <a:latin typeface="Open Sans"/>
                <a:ea typeface="Open Sans"/>
                <a:cs typeface="Open Sans"/>
                <a:sym typeface="Open Sans"/>
              </a:rPr>
              <a:t>Table 1. All</a:t>
            </a:r>
            <a:endParaRPr sz="1100">
              <a:solidFill>
                <a:schemeClr val="dk2"/>
              </a:solidFill>
              <a:latin typeface="Open Sans"/>
              <a:ea typeface="Open Sans"/>
              <a:cs typeface="Open Sans"/>
              <a:sym typeface="Open Sans"/>
            </a:endParaRPr>
          </a:p>
          <a:p>
            <a:pPr marL="0" lvl="0" indent="0" algn="l" rtl="0">
              <a:lnSpc>
                <a:spcPct val="115000"/>
              </a:lnSpc>
              <a:spcBef>
                <a:spcPts val="0"/>
              </a:spcBef>
              <a:spcAft>
                <a:spcPts val="0"/>
              </a:spcAft>
              <a:buNone/>
            </a:pPr>
            <a:r>
              <a:rPr lang="en" sz="700">
                <a:solidFill>
                  <a:schemeClr val="dk2"/>
                </a:solidFill>
                <a:latin typeface="Open Sans"/>
                <a:ea typeface="Open Sans"/>
                <a:cs typeface="Open Sans"/>
                <a:sym typeface="Open Sans"/>
              </a:rPr>
              <a:t>test_a_labels_all.csv</a:t>
            </a:r>
            <a:endParaRPr sz="700">
              <a:solidFill>
                <a:schemeClr val="dk2"/>
              </a:solidFill>
              <a:latin typeface="Open Sans"/>
              <a:ea typeface="Open Sans"/>
              <a:cs typeface="Open Sans"/>
              <a:sym typeface="Open Sans"/>
            </a:endParaRPr>
          </a:p>
          <a:p>
            <a:pPr marL="0" lvl="0" indent="0" algn="l" rtl="0">
              <a:spcBef>
                <a:spcPts val="1200"/>
              </a:spcBef>
              <a:spcAft>
                <a:spcPts val="0"/>
              </a:spcAft>
              <a:buNone/>
            </a:pPr>
            <a:endParaRPr sz="1300">
              <a:solidFill>
                <a:schemeClr val="dk2"/>
              </a:solidFill>
              <a:latin typeface="Open Sans"/>
              <a:ea typeface="Open Sans"/>
              <a:cs typeface="Open Sans"/>
              <a:sym typeface="Open Sans"/>
            </a:endParaRPr>
          </a:p>
        </p:txBody>
      </p:sp>
      <p:pic>
        <p:nvPicPr>
          <p:cNvPr id="127" name="Google Shape;127;p19"/>
          <p:cNvPicPr preferRelativeResize="0"/>
          <p:nvPr/>
        </p:nvPicPr>
        <p:blipFill>
          <a:blip r:embed="rId5">
            <a:alphaModFix/>
          </a:blip>
          <a:stretch>
            <a:fillRect/>
          </a:stretch>
        </p:blipFill>
        <p:spPr>
          <a:xfrm>
            <a:off x="4994975" y="984150"/>
            <a:ext cx="815370" cy="1818725"/>
          </a:xfrm>
          <a:prstGeom prst="rect">
            <a:avLst/>
          </a:prstGeom>
          <a:noFill/>
          <a:ln>
            <a:noFill/>
          </a:ln>
        </p:spPr>
      </p:pic>
      <p:sp>
        <p:nvSpPr>
          <p:cNvPr id="128" name="Google Shape;128;p19"/>
          <p:cNvSpPr txBox="1"/>
          <p:nvPr/>
        </p:nvSpPr>
        <p:spPr>
          <a:xfrm>
            <a:off x="4991638" y="2824300"/>
            <a:ext cx="1336800" cy="372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solidFill>
                  <a:schemeClr val="dk2"/>
                </a:solidFill>
                <a:latin typeface="Open Sans"/>
                <a:ea typeface="Open Sans"/>
                <a:cs typeface="Open Sans"/>
                <a:sym typeface="Open Sans"/>
              </a:rPr>
              <a:t>Table 2. Easy</a:t>
            </a:r>
            <a:endParaRPr sz="1100">
              <a:solidFill>
                <a:schemeClr val="dk2"/>
              </a:solidFill>
              <a:latin typeface="Open Sans"/>
              <a:ea typeface="Open Sans"/>
              <a:cs typeface="Open Sans"/>
              <a:sym typeface="Open Sans"/>
            </a:endParaRPr>
          </a:p>
          <a:p>
            <a:pPr marL="0" lvl="0" indent="0" algn="l" rtl="0">
              <a:spcBef>
                <a:spcPts val="0"/>
              </a:spcBef>
              <a:spcAft>
                <a:spcPts val="0"/>
              </a:spcAft>
              <a:buNone/>
            </a:pPr>
            <a:r>
              <a:rPr lang="en" sz="800">
                <a:solidFill>
                  <a:schemeClr val="dk2"/>
                </a:solidFill>
                <a:latin typeface="Open Sans"/>
                <a:ea typeface="Open Sans"/>
                <a:cs typeface="Open Sans"/>
                <a:sym typeface="Open Sans"/>
              </a:rPr>
              <a:t>test_a_labels_easy.csv</a:t>
            </a:r>
            <a:endParaRPr sz="800">
              <a:solidFill>
                <a:schemeClr val="dk2"/>
              </a:solidFill>
              <a:latin typeface="Open Sans"/>
              <a:ea typeface="Open Sans"/>
              <a:cs typeface="Open Sans"/>
              <a:sym typeface="Open Sans"/>
            </a:endParaRPr>
          </a:p>
        </p:txBody>
      </p:sp>
      <p:pic>
        <p:nvPicPr>
          <p:cNvPr id="129" name="Google Shape;129;p19"/>
          <p:cNvPicPr preferRelativeResize="0"/>
          <p:nvPr/>
        </p:nvPicPr>
        <p:blipFill>
          <a:blip r:embed="rId6">
            <a:alphaModFix/>
          </a:blip>
          <a:stretch>
            <a:fillRect/>
          </a:stretch>
        </p:blipFill>
        <p:spPr>
          <a:xfrm>
            <a:off x="6444125" y="997525"/>
            <a:ext cx="865425" cy="1818725"/>
          </a:xfrm>
          <a:prstGeom prst="rect">
            <a:avLst/>
          </a:prstGeom>
          <a:noFill/>
          <a:ln>
            <a:noFill/>
          </a:ln>
        </p:spPr>
      </p:pic>
      <p:sp>
        <p:nvSpPr>
          <p:cNvPr id="130" name="Google Shape;130;p19"/>
          <p:cNvSpPr txBox="1"/>
          <p:nvPr/>
        </p:nvSpPr>
        <p:spPr>
          <a:xfrm>
            <a:off x="6444825" y="2824300"/>
            <a:ext cx="1291500" cy="372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solidFill>
                  <a:schemeClr val="dk2"/>
                </a:solidFill>
                <a:latin typeface="Open Sans"/>
                <a:ea typeface="Open Sans"/>
                <a:cs typeface="Open Sans"/>
                <a:sym typeface="Open Sans"/>
              </a:rPr>
              <a:t>Table 3. Hard</a:t>
            </a:r>
            <a:endParaRPr sz="1100">
              <a:solidFill>
                <a:schemeClr val="dk2"/>
              </a:solidFill>
              <a:latin typeface="Open Sans"/>
              <a:ea typeface="Open Sans"/>
              <a:cs typeface="Open Sans"/>
              <a:sym typeface="Open Sans"/>
            </a:endParaRPr>
          </a:p>
          <a:p>
            <a:pPr marL="0" lvl="0" indent="0" algn="l" rtl="0">
              <a:spcBef>
                <a:spcPts val="0"/>
              </a:spcBef>
              <a:spcAft>
                <a:spcPts val="0"/>
              </a:spcAft>
              <a:buNone/>
            </a:pPr>
            <a:r>
              <a:rPr lang="en" sz="800">
                <a:solidFill>
                  <a:schemeClr val="dk2"/>
                </a:solidFill>
                <a:latin typeface="Open Sans"/>
                <a:ea typeface="Open Sans"/>
                <a:cs typeface="Open Sans"/>
                <a:sym typeface="Open Sans"/>
              </a:rPr>
              <a:t>test_a_labels_hard.csv</a:t>
            </a:r>
            <a:endParaRPr sz="800">
              <a:solidFill>
                <a:schemeClr val="dk2"/>
              </a:solidFill>
              <a:latin typeface="Open Sans"/>
              <a:ea typeface="Open Sans"/>
              <a:cs typeface="Open Sans"/>
              <a:sym typeface="Open Sans"/>
            </a:endParaRPr>
          </a:p>
          <a:p>
            <a:pPr marL="0" lvl="0" indent="0" algn="l" rtl="0">
              <a:spcBef>
                <a:spcPts val="0"/>
              </a:spcBef>
              <a:spcAft>
                <a:spcPts val="0"/>
              </a:spcAft>
              <a:buNone/>
            </a:pPr>
            <a:endParaRPr sz="1100">
              <a:solidFill>
                <a:schemeClr val="dk2"/>
              </a:solidFill>
              <a:latin typeface="Open Sans"/>
              <a:ea typeface="Open Sans"/>
              <a:cs typeface="Open Sans"/>
              <a:sym typeface="Open Sans"/>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20"/>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solidFill>
                  <a:schemeClr val="accent5"/>
                </a:solidFill>
              </a:rPr>
              <a:t>Subtask B OLID 2019 Datasets</a:t>
            </a:r>
            <a:endParaRPr/>
          </a:p>
          <a:p>
            <a:pPr marL="0" lvl="0" indent="0" algn="l" rtl="0">
              <a:spcBef>
                <a:spcPts val="0"/>
              </a:spcBef>
              <a:spcAft>
                <a:spcPts val="0"/>
              </a:spcAft>
              <a:buNone/>
            </a:pPr>
            <a:endParaRPr/>
          </a:p>
        </p:txBody>
      </p:sp>
      <p:sp>
        <p:nvSpPr>
          <p:cNvPr id="136" name="Google Shape;136;p20"/>
          <p:cNvSpPr txBox="1">
            <a:spLocks noGrp="1"/>
          </p:cNvSpPr>
          <p:nvPr>
            <p:ph type="body" idx="1"/>
          </p:nvPr>
        </p:nvSpPr>
        <p:spPr>
          <a:xfrm>
            <a:off x="311700" y="1266175"/>
            <a:ext cx="3999900" cy="330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b="1"/>
              <a:t>labels-levelb.csv:</a:t>
            </a:r>
            <a:endParaRPr b="1"/>
          </a:p>
          <a:p>
            <a:pPr marL="457200" lvl="0" indent="-323850" algn="l" rtl="0">
              <a:spcBef>
                <a:spcPts val="1200"/>
              </a:spcBef>
              <a:spcAft>
                <a:spcPts val="0"/>
              </a:spcAft>
              <a:buSzPts val="1500"/>
              <a:buChar char="●"/>
            </a:pPr>
            <a:r>
              <a:rPr lang="en" sz="1500"/>
              <a:t>id, label</a:t>
            </a:r>
            <a:endParaRPr sz="1500"/>
          </a:p>
          <a:p>
            <a:pPr marL="457200" lvl="0" indent="-323850" algn="l" rtl="0">
              <a:spcBef>
                <a:spcPts val="0"/>
              </a:spcBef>
              <a:spcAft>
                <a:spcPts val="0"/>
              </a:spcAft>
              <a:buSzPts val="1500"/>
              <a:buChar char="●"/>
            </a:pPr>
            <a:r>
              <a:rPr lang="en" sz="1500"/>
              <a:t>Gold labels</a:t>
            </a:r>
            <a:endParaRPr sz="1500"/>
          </a:p>
          <a:p>
            <a:pPr marL="457200" lvl="0" indent="-323850" algn="l" rtl="0">
              <a:spcBef>
                <a:spcPts val="0"/>
              </a:spcBef>
              <a:spcAft>
                <a:spcPts val="0"/>
              </a:spcAft>
              <a:buSzPts val="1500"/>
              <a:buChar char="●"/>
            </a:pPr>
            <a:r>
              <a:rPr lang="en" sz="1500"/>
              <a:t>Layer b</a:t>
            </a:r>
            <a:endParaRPr sz="1500"/>
          </a:p>
          <a:p>
            <a:pPr marL="0" lvl="0" indent="0" algn="l" rtl="0">
              <a:spcBef>
                <a:spcPts val="1200"/>
              </a:spcBef>
              <a:spcAft>
                <a:spcPts val="0"/>
              </a:spcAft>
              <a:buNone/>
            </a:pPr>
            <a:endParaRPr sz="1500"/>
          </a:p>
          <a:p>
            <a:pPr marL="0" lvl="0" indent="0" algn="l" rtl="0">
              <a:spcBef>
                <a:spcPts val="1200"/>
              </a:spcBef>
              <a:spcAft>
                <a:spcPts val="0"/>
              </a:spcAft>
              <a:buNone/>
            </a:pPr>
            <a:r>
              <a:rPr lang="en" b="1"/>
              <a:t>testset-levelb.tsv:</a:t>
            </a:r>
            <a:endParaRPr b="1"/>
          </a:p>
          <a:p>
            <a:pPr marL="457200" lvl="0" indent="-323850" algn="l" rtl="0">
              <a:spcBef>
                <a:spcPts val="1200"/>
              </a:spcBef>
              <a:spcAft>
                <a:spcPts val="0"/>
              </a:spcAft>
              <a:buSzPts val="1500"/>
              <a:buChar char="●"/>
            </a:pPr>
            <a:r>
              <a:rPr lang="en" sz="1500"/>
              <a:t>id, tweet</a:t>
            </a:r>
            <a:endParaRPr sz="1500"/>
          </a:p>
          <a:p>
            <a:pPr marL="457200" lvl="0" indent="-323850" algn="l" rtl="0">
              <a:spcBef>
                <a:spcPts val="0"/>
              </a:spcBef>
              <a:spcAft>
                <a:spcPts val="0"/>
              </a:spcAft>
              <a:buSzPts val="1500"/>
              <a:buChar char="●"/>
            </a:pPr>
            <a:r>
              <a:rPr lang="en" sz="1500"/>
              <a:t>Test set</a:t>
            </a:r>
            <a:endParaRPr sz="1500"/>
          </a:p>
          <a:p>
            <a:pPr marL="0" lvl="0" indent="0" algn="l" rtl="0">
              <a:spcBef>
                <a:spcPts val="1200"/>
              </a:spcBef>
              <a:spcAft>
                <a:spcPts val="1200"/>
              </a:spcAft>
              <a:buNone/>
            </a:pPr>
            <a:endParaRPr sz="1500"/>
          </a:p>
        </p:txBody>
      </p:sp>
      <p:pic>
        <p:nvPicPr>
          <p:cNvPr id="137" name="Google Shape;137;p20"/>
          <p:cNvPicPr preferRelativeResize="0"/>
          <p:nvPr/>
        </p:nvPicPr>
        <p:blipFill>
          <a:blip r:embed="rId3">
            <a:alphaModFix/>
          </a:blip>
          <a:stretch>
            <a:fillRect/>
          </a:stretch>
        </p:blipFill>
        <p:spPr>
          <a:xfrm>
            <a:off x="5948175" y="673500"/>
            <a:ext cx="1707275" cy="2232725"/>
          </a:xfrm>
          <a:prstGeom prst="rect">
            <a:avLst/>
          </a:prstGeom>
          <a:noFill/>
          <a:ln>
            <a:noFill/>
          </a:ln>
        </p:spPr>
      </p:pic>
      <p:pic>
        <p:nvPicPr>
          <p:cNvPr id="138" name="Google Shape;138;p20"/>
          <p:cNvPicPr preferRelativeResize="0"/>
          <p:nvPr/>
        </p:nvPicPr>
        <p:blipFill>
          <a:blip r:embed="rId4">
            <a:alphaModFix/>
          </a:blip>
          <a:stretch>
            <a:fillRect/>
          </a:stretch>
        </p:blipFill>
        <p:spPr>
          <a:xfrm>
            <a:off x="2737875" y="2994825"/>
            <a:ext cx="5626399" cy="20268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21"/>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solidFill>
                  <a:schemeClr val="accent5"/>
                </a:solidFill>
              </a:rPr>
              <a:t>Subtask B SOLID 2020 Datasets</a:t>
            </a:r>
            <a:endParaRPr/>
          </a:p>
          <a:p>
            <a:pPr marL="0" lvl="0" indent="0" algn="l" rtl="0">
              <a:spcBef>
                <a:spcPts val="0"/>
              </a:spcBef>
              <a:spcAft>
                <a:spcPts val="0"/>
              </a:spcAft>
              <a:buNone/>
            </a:pPr>
            <a:endParaRPr/>
          </a:p>
        </p:txBody>
      </p:sp>
      <p:sp>
        <p:nvSpPr>
          <p:cNvPr id="144" name="Google Shape;144;p21"/>
          <p:cNvSpPr txBox="1">
            <a:spLocks noGrp="1"/>
          </p:cNvSpPr>
          <p:nvPr>
            <p:ph type="body" idx="1"/>
          </p:nvPr>
        </p:nvSpPr>
        <p:spPr>
          <a:xfrm>
            <a:off x="311700" y="1266175"/>
            <a:ext cx="3999900" cy="330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b="1"/>
              <a:t>test_b_labels_all.csv:</a:t>
            </a:r>
            <a:endParaRPr b="1"/>
          </a:p>
          <a:p>
            <a:pPr marL="457200" lvl="0" indent="-317500" algn="l" rtl="0">
              <a:spcBef>
                <a:spcPts val="1200"/>
              </a:spcBef>
              <a:spcAft>
                <a:spcPts val="0"/>
              </a:spcAft>
              <a:buSzPts val="1400"/>
              <a:buChar char="●"/>
            </a:pPr>
            <a:r>
              <a:rPr lang="en"/>
              <a:t>id, label</a:t>
            </a:r>
            <a:endParaRPr/>
          </a:p>
          <a:p>
            <a:pPr marL="457200" lvl="0" indent="-317500" algn="l" rtl="0">
              <a:spcBef>
                <a:spcPts val="0"/>
              </a:spcBef>
              <a:spcAft>
                <a:spcPts val="0"/>
              </a:spcAft>
              <a:buSzPts val="1400"/>
              <a:buChar char="●"/>
            </a:pPr>
            <a:r>
              <a:rPr lang="en"/>
              <a:t>Easy (did not use)</a:t>
            </a:r>
            <a:endParaRPr/>
          </a:p>
          <a:p>
            <a:pPr marL="457200" lvl="0" indent="-317500" algn="l" rtl="0">
              <a:spcBef>
                <a:spcPts val="0"/>
              </a:spcBef>
              <a:spcAft>
                <a:spcPts val="0"/>
              </a:spcAft>
              <a:buSzPts val="1400"/>
              <a:buChar char="●"/>
            </a:pPr>
            <a:r>
              <a:rPr lang="en"/>
              <a:t>Hard (did not use)</a:t>
            </a:r>
            <a:endParaRPr/>
          </a:p>
          <a:p>
            <a:pPr marL="457200" lvl="0" indent="-317500" algn="l" rtl="0">
              <a:spcBef>
                <a:spcPts val="0"/>
              </a:spcBef>
              <a:spcAft>
                <a:spcPts val="0"/>
              </a:spcAft>
              <a:buSzPts val="1400"/>
              <a:buChar char="●"/>
            </a:pPr>
            <a:r>
              <a:rPr lang="en"/>
              <a:t>All (Used)</a:t>
            </a:r>
            <a:endParaRPr/>
          </a:p>
          <a:p>
            <a:pPr marL="0" lvl="0" indent="0" algn="l" rtl="0">
              <a:spcBef>
                <a:spcPts val="1200"/>
              </a:spcBef>
              <a:spcAft>
                <a:spcPts val="0"/>
              </a:spcAft>
              <a:buNone/>
            </a:pPr>
            <a:endParaRPr/>
          </a:p>
          <a:p>
            <a:pPr marL="0" lvl="0" indent="0" algn="l" rtl="0">
              <a:spcBef>
                <a:spcPts val="1200"/>
              </a:spcBef>
              <a:spcAft>
                <a:spcPts val="0"/>
              </a:spcAft>
              <a:buNone/>
            </a:pPr>
            <a:r>
              <a:rPr lang="en" b="1"/>
              <a:t>test_b_tweets_all.tsv:</a:t>
            </a:r>
            <a:endParaRPr b="1"/>
          </a:p>
          <a:p>
            <a:pPr marL="457200" lvl="0" indent="-323850" algn="l" rtl="0">
              <a:spcBef>
                <a:spcPts val="1200"/>
              </a:spcBef>
              <a:spcAft>
                <a:spcPts val="0"/>
              </a:spcAft>
              <a:buSzPts val="1500"/>
              <a:buChar char="●"/>
            </a:pPr>
            <a:r>
              <a:rPr lang="en" sz="1500"/>
              <a:t>id, tweet</a:t>
            </a:r>
            <a:endParaRPr sz="1500"/>
          </a:p>
          <a:p>
            <a:pPr marL="457200" lvl="0" indent="-323850" algn="l" rtl="0">
              <a:spcBef>
                <a:spcPts val="0"/>
              </a:spcBef>
              <a:spcAft>
                <a:spcPts val="0"/>
              </a:spcAft>
              <a:buSzPts val="1500"/>
              <a:buChar char="●"/>
            </a:pPr>
            <a:r>
              <a:rPr lang="en" sz="1500"/>
              <a:t>Test set</a:t>
            </a:r>
            <a:endParaRPr/>
          </a:p>
        </p:txBody>
      </p:sp>
      <p:pic>
        <p:nvPicPr>
          <p:cNvPr id="145" name="Google Shape;145;p21"/>
          <p:cNvPicPr preferRelativeResize="0"/>
          <p:nvPr/>
        </p:nvPicPr>
        <p:blipFill>
          <a:blip r:embed="rId3">
            <a:alphaModFix/>
          </a:blip>
          <a:stretch>
            <a:fillRect/>
          </a:stretch>
        </p:blipFill>
        <p:spPr>
          <a:xfrm>
            <a:off x="6513000" y="728900"/>
            <a:ext cx="1438275" cy="2295525"/>
          </a:xfrm>
          <a:prstGeom prst="rect">
            <a:avLst/>
          </a:prstGeom>
          <a:noFill/>
          <a:ln>
            <a:noFill/>
          </a:ln>
        </p:spPr>
      </p:pic>
      <p:pic>
        <p:nvPicPr>
          <p:cNvPr id="146" name="Google Shape;146;p21"/>
          <p:cNvPicPr preferRelativeResize="0"/>
          <p:nvPr/>
        </p:nvPicPr>
        <p:blipFill>
          <a:blip r:embed="rId4">
            <a:alphaModFix/>
          </a:blip>
          <a:stretch>
            <a:fillRect/>
          </a:stretch>
        </p:blipFill>
        <p:spPr>
          <a:xfrm>
            <a:off x="3411825" y="3121450"/>
            <a:ext cx="4539449" cy="1814275"/>
          </a:xfrm>
          <a:prstGeom prst="rect">
            <a:avLst/>
          </a:prstGeom>
          <a:noFill/>
          <a:ln>
            <a:noFill/>
          </a:ln>
        </p:spPr>
      </p:pic>
    </p:spTree>
  </p:cSld>
  <p:clrMapOvr>
    <a:masterClrMapping/>
  </p:clrMapOvr>
</p:sld>
</file>

<file path=ppt/theme/theme1.xml><?xml version="1.0" encoding="utf-8"?>
<a:theme xmlns:a="http://schemas.openxmlformats.org/drawingml/2006/main" name="Tropic">
  <a:themeElements>
    <a:clrScheme name="Tropic">
      <a:dk1>
        <a:srgbClr val="A1E8D9"/>
      </a:dk1>
      <a:lt1>
        <a:srgbClr val="FFFFFF"/>
      </a:lt1>
      <a:dk2>
        <a:srgbClr val="695D46"/>
      </a:dk2>
      <a:lt2>
        <a:srgbClr val="B3A77D"/>
      </a:lt2>
      <a:accent1>
        <a:srgbClr val="EF6C00"/>
      </a:accent1>
      <a:accent2>
        <a:srgbClr val="CE93D8"/>
      </a:accent2>
      <a:accent3>
        <a:srgbClr val="4DB6AC"/>
      </a:accent3>
      <a:accent4>
        <a:srgbClr val="FF9800"/>
      </a:accent4>
      <a:accent5>
        <a:srgbClr val="009668"/>
      </a:accent5>
      <a:accent6>
        <a:srgbClr val="EEFF41"/>
      </a:accent6>
      <a:hlink>
        <a:srgbClr val="009668"/>
      </a:hlink>
      <a:folHlink>
        <a:srgbClr val="00966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64</TotalTime>
  <Words>1760</Words>
  <Application>Microsoft Macintosh PowerPoint</Application>
  <PresentationFormat>On-screen Show (16:9)</PresentationFormat>
  <Paragraphs>272</Paragraphs>
  <Slides>35</Slides>
  <Notes>35</Notes>
  <HiddenSlides>0</HiddenSlides>
  <MMClips>9</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35</vt:i4>
      </vt:variant>
    </vt:vector>
  </HeadingPairs>
  <TitlesOfParts>
    <vt:vector size="43" baseType="lpstr">
      <vt:lpstr>Arial</vt:lpstr>
      <vt:lpstr>Impact</vt:lpstr>
      <vt:lpstr>PT Sans Narrow</vt:lpstr>
      <vt:lpstr>Lato</vt:lpstr>
      <vt:lpstr>Calibri</vt:lpstr>
      <vt:lpstr>Roboto</vt:lpstr>
      <vt:lpstr>Open Sans</vt:lpstr>
      <vt:lpstr>Tropic</vt:lpstr>
      <vt:lpstr> OffensEval 2020: Multilingual Offensive Language Identification in Social Media</vt:lpstr>
      <vt:lpstr>PowerPoint Presentation</vt:lpstr>
      <vt:lpstr>Background</vt:lpstr>
      <vt:lpstr>Introduction - Tasks</vt:lpstr>
      <vt:lpstr>Datasets - SemEval 2019 - OLID Training </vt:lpstr>
      <vt:lpstr>Subtask A OLID 2019 Datasets </vt:lpstr>
      <vt:lpstr>Subtask A SOLID 2020 Testsets </vt:lpstr>
      <vt:lpstr>Subtask B OLID 2019 Datasets </vt:lpstr>
      <vt:lpstr>Subtask B SOLID 2020 Datasets </vt:lpstr>
      <vt:lpstr>Subtask C OLID 2019 Datasets </vt:lpstr>
      <vt:lpstr>Subtask C SOLID 2020 Datasets </vt:lpstr>
      <vt:lpstr>Method - Data Preprocessing (OLID) </vt:lpstr>
      <vt:lpstr>Method - Data Preprocessing</vt:lpstr>
      <vt:lpstr>Method - Baseline: Bag-of-Words model </vt:lpstr>
      <vt:lpstr>Method - LSTM for subtask A</vt:lpstr>
      <vt:lpstr>Results - Predict Subtask A Test Data with LSTM</vt:lpstr>
      <vt:lpstr>Subtask B - Method - Data Preprocessing</vt:lpstr>
      <vt:lpstr>Subtask B - Method - BERT Model Configuration</vt:lpstr>
      <vt:lpstr>Subtask B - Method -Dataset Creation, Data-loader Setup</vt:lpstr>
      <vt:lpstr>Subtask B - Method - Model Evaluation and prediction </vt:lpstr>
      <vt:lpstr>Results - Subtask B - OLID Data </vt:lpstr>
      <vt:lpstr>Results - Subtask B - OLID Data  </vt:lpstr>
      <vt:lpstr>Results - Subtask B - SOLID Data  </vt:lpstr>
      <vt:lpstr>Results - Subtask B - SOLID Data   </vt:lpstr>
      <vt:lpstr>Method - Subtask C (2019-2020)</vt:lpstr>
      <vt:lpstr>PowerPoint Presentation</vt:lpstr>
      <vt:lpstr>Method - Subtask C - Continued..</vt:lpstr>
      <vt:lpstr>Results - Subtask C - OLID</vt:lpstr>
      <vt:lpstr>Results - Subtask C - OLID Word Cloud</vt:lpstr>
      <vt:lpstr>Results - Subtask C - SOLID</vt:lpstr>
      <vt:lpstr>Results - Subtask C - SOLID Word Cloud</vt:lpstr>
      <vt:lpstr>Conclusion</vt:lpstr>
      <vt:lpstr>Future Works</vt:lpstr>
      <vt:lpstr>Reference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OffensEval 2020: Multilingual Offensive Language Identification in Social Media</dc:title>
  <cp:lastModifiedBy>skumara2</cp:lastModifiedBy>
  <cp:revision>4</cp:revision>
  <dcterms:modified xsi:type="dcterms:W3CDTF">2023-11-16T02:43:38Z</dcterms:modified>
</cp:coreProperties>
</file>